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 id="2147483695" r:id="rId2"/>
    <p:sldMasterId id="2147483699" r:id="rId3"/>
    <p:sldMasterId id="2147483703" r:id="rId4"/>
    <p:sldMasterId id="2147483717" r:id="rId5"/>
    <p:sldMasterId id="2147483810" r:id="rId6"/>
  </p:sldMasterIdLst>
  <p:notesMasterIdLst>
    <p:notesMasterId r:id="rId41"/>
  </p:notesMasterIdLst>
  <p:handoutMasterIdLst>
    <p:handoutMasterId r:id="rId42"/>
  </p:handoutMasterIdLst>
  <p:sldIdLst>
    <p:sldId id="652" r:id="rId7"/>
    <p:sldId id="729" r:id="rId8"/>
    <p:sldId id="770" r:id="rId9"/>
    <p:sldId id="662" r:id="rId10"/>
    <p:sldId id="653" r:id="rId11"/>
    <p:sldId id="768" r:id="rId12"/>
    <p:sldId id="778" r:id="rId13"/>
    <p:sldId id="772" r:id="rId14"/>
    <p:sldId id="773" r:id="rId15"/>
    <p:sldId id="775" r:id="rId16"/>
    <p:sldId id="774" r:id="rId17"/>
    <p:sldId id="779" r:id="rId18"/>
    <p:sldId id="776" r:id="rId19"/>
    <p:sldId id="780" r:id="rId20"/>
    <p:sldId id="781" r:id="rId21"/>
    <p:sldId id="782" r:id="rId22"/>
    <p:sldId id="783" r:id="rId23"/>
    <p:sldId id="777" r:id="rId24"/>
    <p:sldId id="668" r:id="rId25"/>
    <p:sldId id="669" r:id="rId26"/>
    <p:sldId id="670" r:id="rId27"/>
    <p:sldId id="671" r:id="rId28"/>
    <p:sldId id="672" r:id="rId29"/>
    <p:sldId id="735" r:id="rId30"/>
    <p:sldId id="674" r:id="rId31"/>
    <p:sldId id="675" r:id="rId32"/>
    <p:sldId id="784" r:id="rId33"/>
    <p:sldId id="676" r:id="rId34"/>
    <p:sldId id="677" r:id="rId35"/>
    <p:sldId id="679" r:id="rId36"/>
    <p:sldId id="767" r:id="rId37"/>
    <p:sldId id="680" r:id="rId38"/>
    <p:sldId id="786" r:id="rId39"/>
    <p:sldId id="785" r:id="rId40"/>
  </p:sldIdLst>
  <p:sldSz cx="9144000" cy="6858000" type="screen4x3"/>
  <p:notesSz cx="6805613" cy="9944100"/>
  <p:defaultTextStyle>
    <a:defPPr>
      <a:defRPr lang="nl-NL"/>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4274"/>
    <a:srgbClr val="66FFCC"/>
    <a:srgbClr val="66FF99"/>
    <a:srgbClr val="00FF99"/>
    <a:srgbClr val="FFCCCC"/>
    <a:srgbClr val="FFCC99"/>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autoAdjust="0"/>
    <p:restoredTop sz="94660" autoAdjust="0"/>
  </p:normalViewPr>
  <p:slideViewPr>
    <p:cSldViewPr>
      <p:cViewPr varScale="1">
        <p:scale>
          <a:sx n="107" d="100"/>
          <a:sy n="107" d="100"/>
        </p:scale>
        <p:origin x="1044" y="114"/>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10" d="100"/>
          <a:sy n="110" d="100"/>
        </p:scale>
        <p:origin x="2568" y="-660"/>
      </p:cViewPr>
      <p:guideLst>
        <p:guide orient="horz" pos="3132"/>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1"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39" name="Rectangle 3"/>
          <p:cNvSpPr>
            <a:spLocks noGrp="1" noChangeArrowheads="1"/>
          </p:cNvSpPr>
          <p:nvPr>
            <p:ph type="dt" sz="quarter" idx="1"/>
          </p:nvPr>
        </p:nvSpPr>
        <p:spPr bwMode="auto">
          <a:xfrm>
            <a:off x="3825076"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solidFill>
                  <a:schemeClr val="tx2"/>
                </a:solidFill>
                <a:latin typeface="Tahoma" pitchFamily="34" charset="0"/>
              </a:defRPr>
            </a:lvl1pPr>
          </a:lstStyle>
          <a:p>
            <a:endParaRPr lang="nl-NL"/>
          </a:p>
        </p:txBody>
      </p:sp>
      <p:sp>
        <p:nvSpPr>
          <p:cNvPr id="91140" name="Rectangle 4"/>
          <p:cNvSpPr>
            <a:spLocks noGrp="1" noChangeArrowheads="1"/>
          </p:cNvSpPr>
          <p:nvPr>
            <p:ph type="ftr" sz="quarter" idx="2"/>
          </p:nvPr>
        </p:nvSpPr>
        <p:spPr bwMode="auto">
          <a:xfrm>
            <a:off x="1"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41" name="Rectangle 5"/>
          <p:cNvSpPr>
            <a:spLocks noGrp="1" noChangeArrowheads="1"/>
          </p:cNvSpPr>
          <p:nvPr>
            <p:ph type="sldNum" sz="quarter" idx="3"/>
          </p:nvPr>
        </p:nvSpPr>
        <p:spPr bwMode="auto">
          <a:xfrm>
            <a:off x="3825076"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solidFill>
                  <a:schemeClr val="tx2"/>
                </a:solidFill>
                <a:latin typeface="Tahoma" pitchFamily="34" charset="0"/>
              </a:defRPr>
            </a:lvl1pPr>
          </a:lstStyle>
          <a:p>
            <a:fld id="{CF634389-7E30-4428-B242-606C444B8C26}" type="slidenum">
              <a:rPr lang="nl-NL"/>
              <a:pPr/>
              <a:t>‹#›</a:t>
            </a:fld>
            <a:endParaRPr lang="nl-NL"/>
          </a:p>
        </p:txBody>
      </p:sp>
    </p:spTree>
    <p:extLst>
      <p:ext uri="{BB962C8B-B14F-4D97-AF65-F5344CB8AC3E}">
        <p14:creationId xmlns:p14="http://schemas.microsoft.com/office/powerpoint/2010/main" val="80666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8175"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latin typeface="Times New Roman" pitchFamily="18" charset="0"/>
              </a:defRPr>
            </a:lvl1pPr>
          </a:lstStyle>
          <a:p>
            <a:endParaRPr lang="nl-NL"/>
          </a:p>
        </p:txBody>
      </p:sp>
      <p:sp>
        <p:nvSpPr>
          <p:cNvPr id="7171" name="Rectangle 3"/>
          <p:cNvSpPr>
            <a:spLocks noGrp="1" noChangeArrowheads="1"/>
          </p:cNvSpPr>
          <p:nvPr>
            <p:ph type="dt" idx="1"/>
          </p:nvPr>
        </p:nvSpPr>
        <p:spPr bwMode="auto">
          <a:xfrm>
            <a:off x="3857440" y="0"/>
            <a:ext cx="2948174"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latin typeface="Times New Roman" pitchFamily="18" charset="0"/>
              </a:defRPr>
            </a:lvl1pPr>
          </a:lstStyle>
          <a:p>
            <a:endParaRPr lang="nl-NL"/>
          </a:p>
        </p:txBody>
      </p:sp>
      <p:sp>
        <p:nvSpPr>
          <p:cNvPr id="7172" name="Rectangle 4"/>
          <p:cNvSpPr>
            <a:spLocks noGrp="1" noRot="1" noChangeAspect="1" noChangeArrowheads="1" noTextEdit="1"/>
          </p:cNvSpPr>
          <p:nvPr>
            <p:ph type="sldImg" idx="2"/>
          </p:nvPr>
        </p:nvSpPr>
        <p:spPr bwMode="auto">
          <a:xfrm>
            <a:off x="915988" y="744538"/>
            <a:ext cx="4975225" cy="37306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07724" y="4724127"/>
            <a:ext cx="4990167" cy="4476204"/>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
        <p:nvSpPr>
          <p:cNvPr id="7174" name="Rectangle 6"/>
          <p:cNvSpPr>
            <a:spLocks noGrp="1" noChangeArrowheads="1"/>
          </p:cNvSpPr>
          <p:nvPr>
            <p:ph type="ftr" sz="quarter" idx="4"/>
          </p:nvPr>
        </p:nvSpPr>
        <p:spPr bwMode="auto">
          <a:xfrm>
            <a:off x="1" y="9446557"/>
            <a:ext cx="2948175"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latin typeface="Times New Roman" pitchFamily="18" charset="0"/>
              </a:defRPr>
            </a:lvl1pPr>
          </a:lstStyle>
          <a:p>
            <a:endParaRPr lang="nl-NL"/>
          </a:p>
        </p:txBody>
      </p:sp>
      <p:sp>
        <p:nvSpPr>
          <p:cNvPr id="7175" name="Rectangle 7"/>
          <p:cNvSpPr>
            <a:spLocks noGrp="1" noChangeArrowheads="1"/>
          </p:cNvSpPr>
          <p:nvPr>
            <p:ph type="sldNum" sz="quarter" idx="5"/>
          </p:nvPr>
        </p:nvSpPr>
        <p:spPr bwMode="auto">
          <a:xfrm>
            <a:off x="3857440" y="9446557"/>
            <a:ext cx="2948174"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latin typeface="Times New Roman" pitchFamily="18" charset="0"/>
              </a:defRPr>
            </a:lvl1pPr>
          </a:lstStyle>
          <a:p>
            <a:fld id="{249E4B66-7AE7-4E66-A829-0456C48D0BF6}" type="slidenum">
              <a:rPr lang="nl-NL"/>
              <a:pPr/>
              <a:t>‹#›</a:t>
            </a:fld>
            <a:endParaRPr lang="nl-NL"/>
          </a:p>
        </p:txBody>
      </p:sp>
    </p:spTree>
    <p:extLst>
      <p:ext uri="{BB962C8B-B14F-4D97-AF65-F5344CB8AC3E}">
        <p14:creationId xmlns:p14="http://schemas.microsoft.com/office/powerpoint/2010/main" val="1296930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scaledagile.com/enterprise-solutions/what-is-saf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5738" y="863600"/>
            <a:ext cx="4972050" cy="3729038"/>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A60E8579-7711-4398-A9DF-C0BFF148D95C}"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211362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10</a:t>
            </a:fld>
            <a:endParaRPr lang="nl-NL"/>
          </a:p>
        </p:txBody>
      </p:sp>
    </p:spTree>
    <p:extLst>
      <p:ext uri="{BB962C8B-B14F-4D97-AF65-F5344CB8AC3E}">
        <p14:creationId xmlns:p14="http://schemas.microsoft.com/office/powerpoint/2010/main" val="363470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11</a:t>
            </a:fld>
            <a:endParaRPr lang="nl-NL"/>
          </a:p>
        </p:txBody>
      </p:sp>
    </p:spTree>
    <p:extLst>
      <p:ext uri="{BB962C8B-B14F-4D97-AF65-F5344CB8AC3E}">
        <p14:creationId xmlns:p14="http://schemas.microsoft.com/office/powerpoint/2010/main" val="2553995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12</a:t>
            </a:fld>
            <a:endParaRPr lang="nl-NL"/>
          </a:p>
        </p:txBody>
      </p:sp>
    </p:spTree>
    <p:extLst>
      <p:ext uri="{BB962C8B-B14F-4D97-AF65-F5344CB8AC3E}">
        <p14:creationId xmlns:p14="http://schemas.microsoft.com/office/powerpoint/2010/main" val="204875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13</a:t>
            </a:fld>
            <a:endParaRPr lang="nl-NL"/>
          </a:p>
        </p:txBody>
      </p:sp>
    </p:spTree>
    <p:extLst>
      <p:ext uri="{BB962C8B-B14F-4D97-AF65-F5344CB8AC3E}">
        <p14:creationId xmlns:p14="http://schemas.microsoft.com/office/powerpoint/2010/main" val="414572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14</a:t>
            </a:fld>
            <a:endParaRPr lang="nl-NL"/>
          </a:p>
        </p:txBody>
      </p:sp>
    </p:spTree>
    <p:extLst>
      <p:ext uri="{BB962C8B-B14F-4D97-AF65-F5344CB8AC3E}">
        <p14:creationId xmlns:p14="http://schemas.microsoft.com/office/powerpoint/2010/main" val="113871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15</a:t>
            </a:fld>
            <a:endParaRPr lang="nl-NL"/>
          </a:p>
        </p:txBody>
      </p:sp>
    </p:spTree>
    <p:extLst>
      <p:ext uri="{BB962C8B-B14F-4D97-AF65-F5344CB8AC3E}">
        <p14:creationId xmlns:p14="http://schemas.microsoft.com/office/powerpoint/2010/main" val="125807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16</a:t>
            </a:fld>
            <a:endParaRPr lang="nl-NL"/>
          </a:p>
        </p:txBody>
      </p:sp>
    </p:spTree>
    <p:extLst>
      <p:ext uri="{BB962C8B-B14F-4D97-AF65-F5344CB8AC3E}">
        <p14:creationId xmlns:p14="http://schemas.microsoft.com/office/powerpoint/2010/main" val="236844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17</a:t>
            </a:fld>
            <a:endParaRPr lang="nl-NL"/>
          </a:p>
        </p:txBody>
      </p:sp>
    </p:spTree>
    <p:extLst>
      <p:ext uri="{BB962C8B-B14F-4D97-AF65-F5344CB8AC3E}">
        <p14:creationId xmlns:p14="http://schemas.microsoft.com/office/powerpoint/2010/main" val="86210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18</a:t>
            </a:fld>
            <a:endParaRPr lang="nl-NL"/>
          </a:p>
        </p:txBody>
      </p:sp>
    </p:spTree>
    <p:extLst>
      <p:ext uri="{BB962C8B-B14F-4D97-AF65-F5344CB8AC3E}">
        <p14:creationId xmlns:p14="http://schemas.microsoft.com/office/powerpoint/2010/main" val="426858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2D61077-115A-49CF-9746-5F574069DEE9}" type="slidenum">
              <a:rPr lang="en-US" altLang="nl-NL" sz="1200">
                <a:solidFill>
                  <a:prstClr val="black"/>
                </a:solidFill>
                <a:latin typeface="Times" pitchFamily="18" charset="0"/>
              </a:rPr>
              <a:pPr/>
              <a:t>19</a:t>
            </a:fld>
            <a:endParaRPr lang="en-US" altLang="nl-NL" sz="1200">
              <a:solidFill>
                <a:prstClr val="black"/>
              </a:solidFill>
              <a:latin typeface="Times" pitchFamily="18" charset="0"/>
            </a:endParaRPr>
          </a:p>
        </p:txBody>
      </p:sp>
      <p:sp>
        <p:nvSpPr>
          <p:cNvPr id="84995"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7946" y="4722494"/>
            <a:ext cx="5312512" cy="4476117"/>
          </a:xfrm>
        </p:spPr>
        <p:txBody>
          <a:bodyPr/>
          <a:lstStyle/>
          <a:p>
            <a:pPr marL="228920" indent="-228920" eaLnBrk="1" hangingPunct="1">
              <a:spcBef>
                <a:spcPts val="0"/>
              </a:spcBef>
              <a:defRPr/>
            </a:pPr>
            <a:r>
              <a:rPr lang="nl-NL" sz="1000" b="1" dirty="0">
                <a:latin typeface="Times" pitchFamily="18" charset="0"/>
              </a:rPr>
              <a:t>Open question:</a:t>
            </a:r>
          </a:p>
          <a:p>
            <a:pPr marL="228920" indent="-228920" eaLnBrk="1" hangingPunct="1">
              <a:spcBef>
                <a:spcPts val="0"/>
              </a:spcBef>
              <a:defRPr/>
            </a:pPr>
            <a:r>
              <a:rPr lang="nl-NL" sz="1000" dirty="0" err="1">
                <a:latin typeface="Times" pitchFamily="18" charset="0"/>
              </a:rPr>
              <a:t>What</a:t>
            </a:r>
            <a:r>
              <a:rPr lang="nl-NL" sz="1000" dirty="0">
                <a:latin typeface="Times" pitchFamily="18" charset="0"/>
              </a:rPr>
              <a:t> are the </a:t>
            </a:r>
            <a:r>
              <a:rPr lang="nl-NL" sz="1000" dirty="0" err="1">
                <a:latin typeface="Times" pitchFamily="18" charset="0"/>
              </a:rPr>
              <a:t>phases</a:t>
            </a:r>
            <a:r>
              <a:rPr lang="nl-NL" sz="1000" dirty="0">
                <a:latin typeface="Times" pitchFamily="18" charset="0"/>
              </a:rPr>
              <a:t> of </a:t>
            </a:r>
            <a:r>
              <a:rPr lang="nl-NL" sz="1000" dirty="0" err="1">
                <a:latin typeface="Times" pitchFamily="18" charset="0"/>
              </a:rPr>
              <a:t>an</a:t>
            </a:r>
            <a:r>
              <a:rPr lang="nl-NL" sz="1000" dirty="0">
                <a:latin typeface="Times" pitchFamily="18" charset="0"/>
              </a:rPr>
              <a:t> </a:t>
            </a:r>
            <a:r>
              <a:rPr lang="nl-NL" sz="1000" dirty="0" err="1">
                <a:latin typeface="Times" pitchFamily="18" charset="0"/>
              </a:rPr>
              <a:t>npd</a:t>
            </a:r>
            <a:r>
              <a:rPr lang="nl-NL" sz="1000" dirty="0">
                <a:latin typeface="Times" pitchFamily="18" charset="0"/>
              </a:rPr>
              <a:t> </a:t>
            </a:r>
            <a:r>
              <a:rPr lang="nl-NL" sz="1000" dirty="0" err="1">
                <a:latin typeface="Times" pitchFamily="18" charset="0"/>
              </a:rPr>
              <a:t>process</a:t>
            </a:r>
            <a:r>
              <a:rPr lang="nl-NL" sz="1000" dirty="0">
                <a:latin typeface="Times" pitchFamily="18" charset="0"/>
              </a:rPr>
              <a:t>?  </a:t>
            </a:r>
          </a:p>
          <a:p>
            <a:pPr marL="228920" indent="-228920" eaLnBrk="1" hangingPunct="1">
              <a:spcBef>
                <a:spcPts val="0"/>
              </a:spcBef>
              <a:defRPr/>
            </a:pPr>
            <a:r>
              <a:rPr lang="nl-NL" sz="1000" dirty="0" err="1">
                <a:latin typeface="Times" pitchFamily="18" charset="0"/>
              </a:rPr>
              <a:t>Build</a:t>
            </a:r>
            <a:r>
              <a:rPr lang="nl-NL" sz="1000" dirty="0">
                <a:latin typeface="Times" pitchFamily="18" charset="0"/>
              </a:rPr>
              <a:t> up </a:t>
            </a:r>
            <a:r>
              <a:rPr lang="nl-NL" sz="1000" dirty="0" err="1">
                <a:latin typeface="Times" pitchFamily="18" charset="0"/>
              </a:rPr>
              <a:t>this</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a:t>
            </a:r>
            <a:r>
              <a:rPr lang="nl-NL" sz="1000" dirty="0" err="1">
                <a:latin typeface="Times" pitchFamily="18" charset="0"/>
              </a:rPr>
              <a:t>discussion</a:t>
            </a:r>
            <a:r>
              <a:rPr lang="nl-NL" sz="1000" dirty="0">
                <a:latin typeface="Times" pitchFamily="18" charset="0"/>
              </a:rPr>
              <a:t> </a:t>
            </a:r>
            <a:r>
              <a:rPr lang="nl-NL" sz="1000" dirty="0" err="1">
                <a:latin typeface="Times" pitchFamily="18" charset="0"/>
              </a:rPr>
              <a:t>with</a:t>
            </a:r>
            <a:r>
              <a:rPr lang="nl-NL" sz="1000" dirty="0">
                <a:latin typeface="Times" pitchFamily="18" charset="0"/>
              </a:rPr>
              <a:t> the </a:t>
            </a:r>
            <a:r>
              <a:rPr lang="nl-NL" sz="1000" dirty="0" err="1">
                <a:latin typeface="Times" pitchFamily="18" charset="0"/>
              </a:rPr>
              <a:t>group</a:t>
            </a:r>
            <a:r>
              <a:rPr lang="nl-NL" sz="1000" dirty="0">
                <a:latin typeface="Times" pitchFamily="18" charset="0"/>
              </a:rPr>
              <a:t> and </a:t>
            </a:r>
            <a:r>
              <a:rPr lang="nl-NL" sz="1000" dirty="0" err="1">
                <a:latin typeface="Times" pitchFamily="18" charset="0"/>
              </a:rPr>
              <a:t>discuss</a:t>
            </a:r>
            <a:r>
              <a:rPr lang="nl-NL" sz="1000" dirty="0">
                <a:latin typeface="Times" pitchFamily="18" charset="0"/>
              </a:rPr>
              <a:t> the </a:t>
            </a:r>
            <a:r>
              <a:rPr lang="nl-NL" sz="1000" dirty="0" err="1">
                <a:latin typeface="Times" pitchFamily="18" charset="0"/>
              </a:rPr>
              <a:t>activities</a:t>
            </a:r>
            <a:r>
              <a:rPr lang="nl-NL" sz="1000" dirty="0">
                <a:latin typeface="Times" pitchFamily="18" charset="0"/>
              </a:rPr>
              <a:t> in </a:t>
            </a:r>
            <a:r>
              <a:rPr lang="nl-NL" sz="1000" dirty="0" err="1">
                <a:latin typeface="Times" pitchFamily="18" charset="0"/>
              </a:rPr>
              <a:t>each</a:t>
            </a:r>
            <a:r>
              <a:rPr lang="nl-NL" sz="1000" dirty="0">
                <a:latin typeface="Times" pitchFamily="18" charset="0"/>
              </a:rPr>
              <a:t> </a:t>
            </a:r>
            <a:r>
              <a:rPr lang="nl-NL" sz="1000" dirty="0" err="1">
                <a:latin typeface="Times" pitchFamily="18" charset="0"/>
              </a:rPr>
              <a:t>phase</a:t>
            </a:r>
            <a:r>
              <a:rPr lang="nl-NL" sz="1000" dirty="0">
                <a:latin typeface="Times" pitchFamily="18" charset="0"/>
              </a:rPr>
              <a:t>.</a:t>
            </a:r>
          </a:p>
          <a:p>
            <a:pPr marL="228920" indent="-228920" eaLnBrk="1" hangingPunct="1">
              <a:spcBef>
                <a:spcPts val="0"/>
              </a:spcBef>
              <a:defRPr/>
            </a:pPr>
            <a:endParaRPr lang="nl-NL" sz="1000" b="1" dirty="0">
              <a:latin typeface="Times" pitchFamily="18" charset="0"/>
            </a:endParaRPr>
          </a:p>
          <a:p>
            <a:pPr marL="228920" indent="-228920" eaLnBrk="1" hangingPunct="1">
              <a:spcBef>
                <a:spcPts val="0"/>
              </a:spcBef>
              <a:defRPr/>
            </a:pPr>
            <a:r>
              <a:rPr lang="nl-NL" sz="1000" b="1" dirty="0" err="1">
                <a:latin typeface="Times" pitchFamily="18" charset="0"/>
              </a:rPr>
              <a:t>Lessons</a:t>
            </a:r>
            <a:endParaRPr lang="nl-NL" sz="1000" b="1" dirty="0">
              <a:latin typeface="Times" pitchFamily="18" charset="0"/>
            </a:endParaRPr>
          </a:p>
          <a:p>
            <a:pPr marL="228920" indent="-228920" eaLnBrk="1" hangingPunct="1">
              <a:spcBef>
                <a:spcPts val="0"/>
              </a:spcBef>
              <a:buFontTx/>
              <a:buAutoNum type="arabicPeriod"/>
              <a:defRPr/>
            </a:pPr>
            <a:r>
              <a:rPr lang="nl-NL" sz="1000" dirty="0">
                <a:latin typeface="Times" pitchFamily="18" charset="0"/>
              </a:rPr>
              <a:t>First </a:t>
            </a:r>
            <a:r>
              <a:rPr lang="nl-NL" sz="1000" dirty="0" err="1">
                <a:latin typeface="Times" pitchFamily="18" charset="0"/>
              </a:rPr>
              <a:t>phase</a:t>
            </a:r>
            <a:r>
              <a:rPr lang="nl-NL" sz="1000" dirty="0">
                <a:latin typeface="Times" pitchFamily="18" charset="0"/>
              </a:rPr>
              <a:t>, </a:t>
            </a:r>
            <a:r>
              <a:rPr lang="nl-NL" sz="1000" dirty="0" err="1">
                <a:latin typeface="Times" pitchFamily="18" charset="0"/>
              </a:rPr>
              <a:t>strategic</a:t>
            </a:r>
            <a:r>
              <a:rPr lang="nl-NL" sz="1000" dirty="0">
                <a:latin typeface="Times" pitchFamily="18" charset="0"/>
              </a:rPr>
              <a:t> </a:t>
            </a:r>
            <a:r>
              <a:rPr lang="nl-NL" sz="1000" dirty="0" err="1">
                <a:latin typeface="Times" pitchFamily="18" charset="0"/>
              </a:rPr>
              <a:t>phase</a:t>
            </a:r>
            <a:r>
              <a:rPr lang="nl-NL" sz="1000" dirty="0">
                <a:latin typeface="Times" pitchFamily="18" charset="0"/>
              </a:rPr>
              <a: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endParaRPr lang="nl-NL" sz="1000" dirty="0">
              <a:latin typeface="Times" pitchFamily="18" charset="0"/>
            </a:endParaRPr>
          </a:p>
          <a:p>
            <a:pPr marL="228920" indent="-228920" eaLnBrk="1" hangingPunct="1">
              <a:spcBef>
                <a:spcPts val="0"/>
              </a:spcBef>
              <a:buFontTx/>
              <a:buAutoNum type="arabicPeriod"/>
              <a:defRPr/>
            </a:pPr>
            <a:r>
              <a:rPr lang="nl-NL" sz="1000" dirty="0">
                <a:latin typeface="Times" pitchFamily="18" charset="0"/>
              </a:rPr>
              <a:t>Last </a:t>
            </a:r>
            <a:r>
              <a:rPr lang="nl-NL" sz="1000" dirty="0" err="1">
                <a:latin typeface="Times" pitchFamily="18" charset="0"/>
              </a:rPr>
              <a:t>phase</a:t>
            </a:r>
            <a:r>
              <a:rPr lang="nl-NL" sz="1000" dirty="0">
                <a:latin typeface="Times" pitchFamily="18" charset="0"/>
              </a:rPr>
              <a:t>, life </a:t>
            </a:r>
            <a:r>
              <a:rPr lang="nl-NL" sz="1000" dirty="0" err="1">
                <a:latin typeface="Times" pitchFamily="18" charset="0"/>
              </a:rPr>
              <a:t>cycle</a:t>
            </a:r>
            <a:r>
              <a:rPr lang="nl-NL" sz="1000" dirty="0">
                <a:latin typeface="Times" pitchFamily="18" charset="0"/>
              </a:rPr>
              <a:t> management,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r>
              <a:rPr lang="nl-NL" sz="1000" dirty="0">
                <a:latin typeface="Times" pitchFamily="18" charset="0"/>
              </a:rPr>
              <a:t>.</a:t>
            </a:r>
          </a:p>
          <a:p>
            <a:pPr marL="228920" indent="-228920" eaLnBrk="1" hangingPunct="1">
              <a:spcBef>
                <a:spcPts val="0"/>
              </a:spcBef>
              <a:buFontTx/>
              <a:buAutoNum type="arabicPeriod"/>
              <a:defRPr/>
            </a:pPr>
            <a:r>
              <a:rPr lang="nl-NL" sz="1000" dirty="0" err="1">
                <a:latin typeface="Times" pitchFamily="18" charset="0"/>
              </a:rPr>
              <a:t>Parts</a:t>
            </a:r>
            <a:r>
              <a:rPr lang="nl-NL" sz="1000" dirty="0">
                <a:latin typeface="Times" pitchFamily="18" charset="0"/>
              </a:rPr>
              <a:t> in </a:t>
            </a:r>
            <a:r>
              <a:rPr lang="nl-NL" sz="1000" dirty="0" err="1">
                <a:latin typeface="Times" pitchFamily="18" charset="0"/>
              </a:rPr>
              <a:t>d.e.f</a:t>
            </a:r>
            <a:r>
              <a:rPr lang="nl-NL" sz="1000" dirty="0">
                <a:latin typeface="Times" pitchFamily="18" charset="0"/>
              </a:rPr>
              <a:t>. </a:t>
            </a:r>
            <a:r>
              <a:rPr lang="nl-NL" sz="1000" dirty="0" err="1">
                <a:latin typeface="Times" pitchFamily="18" charset="0"/>
              </a:rPr>
              <a:t>can</a:t>
            </a:r>
            <a:r>
              <a:rPr lang="nl-NL" sz="1000" dirty="0">
                <a:latin typeface="Times" pitchFamily="18" charset="0"/>
              </a:rPr>
              <a:t> </a:t>
            </a:r>
            <a:r>
              <a:rPr lang="nl-NL" sz="1000" dirty="0" err="1">
                <a:latin typeface="Times" pitchFamily="18" charset="0"/>
              </a:rPr>
              <a:t>be</a:t>
            </a:r>
            <a:r>
              <a:rPr lang="nl-NL" sz="1000" dirty="0">
                <a:latin typeface="Times" pitchFamily="18" charset="0"/>
              </a:rPr>
              <a:t> </a:t>
            </a:r>
            <a:r>
              <a:rPr lang="nl-NL" sz="1000" dirty="0" err="1">
                <a:latin typeface="Times" pitchFamily="18" charset="0"/>
              </a:rPr>
              <a:t>scheduled</a:t>
            </a:r>
            <a:r>
              <a:rPr lang="nl-NL" sz="1000" dirty="0">
                <a:latin typeface="Times" pitchFamily="18" charset="0"/>
              </a:rPr>
              <a:t> in parallel</a:t>
            </a:r>
          </a:p>
          <a:p>
            <a:pPr marL="228920" indent="-228920" eaLnBrk="1" hangingPunct="1">
              <a:spcBef>
                <a:spcPts val="0"/>
              </a:spcBef>
              <a:defRPr/>
            </a:pPr>
            <a:endParaRPr lang="nl-NL" sz="1000" b="1" dirty="0">
              <a:latin typeface="Times" pitchFamily="18" charset="0"/>
            </a:endParaRPr>
          </a:p>
          <a:p>
            <a:pPr marL="228920" indent="-228920" eaLnBrk="1" hangingPunct="1">
              <a:spcBef>
                <a:spcPts val="0"/>
              </a:spcBef>
              <a:defRPr/>
            </a:pPr>
            <a:r>
              <a:rPr lang="nl-NL" sz="1000" b="1" dirty="0">
                <a:latin typeface="Times" pitchFamily="18" charset="0"/>
              </a:rPr>
              <a:t>Relations </a:t>
            </a:r>
            <a:r>
              <a:rPr lang="nl-NL" sz="1000" b="1" dirty="0" err="1">
                <a:latin typeface="Times" pitchFamily="18" charset="0"/>
              </a:rPr>
              <a:t>between</a:t>
            </a:r>
            <a:r>
              <a:rPr lang="nl-NL" sz="1000" b="1" dirty="0">
                <a:latin typeface="Times" pitchFamily="18" charset="0"/>
              </a:rPr>
              <a:t> product/</a:t>
            </a:r>
            <a:r>
              <a:rPr lang="nl-NL" sz="1000" b="1" dirty="0" err="1">
                <a:latin typeface="Times" pitchFamily="18" charset="0"/>
              </a:rPr>
              <a:t>production</a:t>
            </a:r>
            <a:r>
              <a:rPr lang="nl-NL" sz="1000" b="1" dirty="0">
                <a:latin typeface="Times" pitchFamily="18" charset="0"/>
              </a:rPr>
              <a:t> </a:t>
            </a:r>
            <a:r>
              <a:rPr lang="nl-NL" sz="1000" b="1" dirty="0" err="1">
                <a:latin typeface="Times" pitchFamily="18" charset="0"/>
              </a:rPr>
              <a:t>development</a:t>
            </a:r>
            <a:r>
              <a:rPr lang="nl-NL" sz="1000" b="1" dirty="0">
                <a:latin typeface="Times" pitchFamily="18" charset="0"/>
              </a:rPr>
              <a:t> and marketing plan</a:t>
            </a:r>
          </a:p>
          <a:p>
            <a:pPr marL="228920" indent="-228920" eaLnBrk="1" hangingPunct="1">
              <a:spcBef>
                <a:spcPts val="0"/>
              </a:spcBef>
              <a:defRPr/>
            </a:pPr>
            <a:r>
              <a:rPr lang="nl-NL" sz="1000" dirty="0">
                <a:latin typeface="Times" pitchFamily="18" charset="0"/>
              </a:rPr>
              <a:t>Product </a:t>
            </a:r>
            <a:r>
              <a:rPr lang="nl-NL" sz="1000" dirty="0" err="1">
                <a:latin typeface="Times" pitchFamily="18" charset="0"/>
              </a:rPr>
              <a:t>modular</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batches </a:t>
            </a:r>
            <a:r>
              <a:rPr lang="nl-NL" sz="1000" dirty="0" err="1">
                <a:latin typeface="Times" pitchFamily="18" charset="0"/>
              </a:rPr>
              <a:t>to</a:t>
            </a:r>
            <a:r>
              <a:rPr lang="nl-NL" sz="1000" dirty="0">
                <a:latin typeface="Times" pitchFamily="18" charset="0"/>
              </a:rPr>
              <a:t> make these modules (market-</a:t>
            </a:r>
            <a:r>
              <a:rPr lang="nl-NL" sz="1000" dirty="0" err="1">
                <a:latin typeface="Times" pitchFamily="18" charset="0"/>
              </a:rPr>
              <a:t>driven</a:t>
            </a:r>
            <a:r>
              <a:rPr lang="nl-NL" sz="1000" dirty="0">
                <a:latin typeface="Times" pitchFamily="18" charset="0"/>
              </a:rPr>
              <a:t> </a:t>
            </a:r>
            <a:r>
              <a:rPr lang="nl-NL" sz="1000" dirty="0" err="1">
                <a:latin typeface="Times" pitchFamily="18" charset="0"/>
              </a:rPr>
              <a:t>numbers</a:t>
            </a:r>
            <a:r>
              <a:rPr lang="nl-NL" sz="1000" dirty="0">
                <a:latin typeface="Times" pitchFamily="18" charset="0"/>
              </a:rPr>
              <a:t>) and separate </a:t>
            </a:r>
            <a:r>
              <a:rPr lang="nl-NL" sz="1000" dirty="0" err="1">
                <a:latin typeface="Times" pitchFamily="18" charset="0"/>
              </a:rPr>
              <a:t>assembling</a:t>
            </a:r>
            <a:r>
              <a:rPr lang="nl-NL" sz="1000" dirty="0">
                <a:latin typeface="Times" pitchFamily="18" charset="0"/>
              </a:rPr>
              <a:t> - Marketing (on </a:t>
            </a:r>
            <a:r>
              <a:rPr lang="nl-NL" sz="1000" dirty="0" err="1">
                <a:latin typeface="Times" pitchFamily="18" charset="0"/>
              </a:rPr>
              <a:t>demand</a:t>
            </a:r>
            <a:r>
              <a:rPr lang="nl-NL" sz="1000" dirty="0">
                <a:latin typeface="Times" pitchFamily="18" charset="0"/>
              </a:rPr>
              <a:t>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assembling</a:t>
            </a:r>
            <a:r>
              <a:rPr lang="nl-NL" sz="1000" dirty="0">
                <a:latin typeface="Times" pitchFamily="18" charset="0"/>
              </a:rPr>
              <a:t> via internet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r>
              <a:rPr lang="nl-NL" sz="1000" dirty="0">
                <a:latin typeface="Times" pitchFamily="18" charset="0"/>
              </a:rPr>
              <a:t>)</a:t>
            </a:r>
          </a:p>
          <a:p>
            <a:pPr marL="228920" indent="-228920" eaLnBrk="1" hangingPunct="1">
              <a:spcBef>
                <a:spcPts val="0"/>
              </a:spcBef>
              <a:defRPr/>
            </a:pPr>
            <a:r>
              <a:rPr lang="nl-NL" sz="1000" dirty="0">
                <a:latin typeface="Times" pitchFamily="18" charset="0"/>
              </a:rPr>
              <a:t>Standard product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a:t>
            </a:r>
            <a:r>
              <a:rPr lang="nl-NL" sz="1000" dirty="0" err="1">
                <a:latin typeface="Times" pitchFamily="18" charset="0"/>
              </a:rPr>
              <a:t>retail</a:t>
            </a:r>
            <a:r>
              <a:rPr lang="nl-NL" sz="1000" dirty="0">
                <a:latin typeface="Times" pitchFamily="18" charset="0"/>
              </a:rPr>
              <a: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endParaRPr lang="nl-NL" sz="1000" dirty="0">
              <a:latin typeface="Times" pitchFamily="18" charset="0"/>
            </a:endParaRPr>
          </a:p>
          <a:p>
            <a:pPr marL="228920" indent="-228920" eaLnBrk="1" hangingPunct="1">
              <a:spcBef>
                <a:spcPts val="0"/>
              </a:spcBef>
              <a:defRPr/>
            </a:pPr>
            <a:r>
              <a:rPr lang="nl-NL" sz="1000" dirty="0" err="1">
                <a:latin typeface="Times" pitchFamily="18" charset="0"/>
              </a:rPr>
              <a:t>Complicated</a:t>
            </a:r>
            <a:r>
              <a:rPr lang="nl-NL" sz="1000" dirty="0">
                <a:latin typeface="Times" pitchFamily="18" charset="0"/>
              </a:rPr>
              <a:t> product </a:t>
            </a:r>
            <a:r>
              <a:rPr lang="nl-NL" sz="1000" dirty="0" err="1">
                <a:latin typeface="Times" pitchFamily="18" charset="0"/>
              </a:rPr>
              <a:t>with</a:t>
            </a:r>
            <a:r>
              <a:rPr lang="nl-NL" sz="1000" dirty="0">
                <a:latin typeface="Times" pitchFamily="18" charset="0"/>
              </a:rPr>
              <a:t> service </a:t>
            </a:r>
            <a:r>
              <a:rPr lang="nl-NL" sz="1000" dirty="0" err="1">
                <a:latin typeface="Times" pitchFamily="18" charset="0"/>
              </a:rPr>
              <a:t>repair</a:t>
            </a:r>
            <a:r>
              <a:rPr lang="nl-NL" sz="1000" dirty="0">
                <a:latin typeface="Times" pitchFamily="18" charset="0"/>
              </a:rPr>
              <a:t> </a:t>
            </a:r>
            <a:r>
              <a:rPr lang="nl-NL" sz="1000" dirty="0" err="1">
                <a:latin typeface="Times" pitchFamily="18" charset="0"/>
              </a:rPr>
              <a:t>requirements</a:t>
            </a:r>
            <a:r>
              <a:rPr lang="nl-NL" sz="1000" dirty="0">
                <a:latin typeface="Times" pitchFamily="18" charset="0"/>
              </a:rPr>
              <a:t> and </a:t>
            </a:r>
            <a:r>
              <a:rPr lang="nl-NL" sz="1000" dirty="0" err="1">
                <a:latin typeface="Times" pitchFamily="18" charset="0"/>
              </a:rPr>
              <a:t>learning</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shop/experts and </a:t>
            </a:r>
            <a:r>
              <a:rPr lang="nl-NL" sz="1000" dirty="0" err="1">
                <a:latin typeface="Times" pitchFamily="18" charset="0"/>
              </a:rPr>
              <a:t>so</a:t>
            </a:r>
            <a:r>
              <a:rPr lang="nl-NL" sz="1000" dirty="0">
                <a:latin typeface="Times" pitchFamily="18" charset="0"/>
              </a:rPr>
              <a:t> on.</a:t>
            </a:r>
          </a:p>
          <a:p>
            <a:pPr marL="228920" indent="-228920" eaLnBrk="1" hangingPunct="1">
              <a:spcBef>
                <a:spcPts val="0"/>
              </a:spcBef>
              <a:buFontTx/>
              <a:buChar char="•"/>
              <a:defRPr/>
            </a:pPr>
            <a:r>
              <a:rPr lang="nl-NL" sz="1000" dirty="0" err="1">
                <a:latin typeface="Times" pitchFamily="18" charset="0"/>
              </a:rPr>
              <a:t>Examples</a:t>
            </a:r>
            <a:endParaRPr lang="nl-NL" sz="1000" dirty="0">
              <a:latin typeface="Times" pitchFamily="18" charset="0"/>
            </a:endParaRPr>
          </a:p>
          <a:p>
            <a:pPr marL="228920" indent="-228920" eaLnBrk="1" hangingPunct="1">
              <a:spcBef>
                <a:spcPts val="0"/>
              </a:spcBef>
              <a:buFontTx/>
              <a:buChar char="•"/>
              <a:defRPr/>
            </a:pPr>
            <a:r>
              <a:rPr lang="nl-NL" sz="1000" dirty="0">
                <a:latin typeface="Times" pitchFamily="18" charset="0"/>
              </a:rPr>
              <a:t>The more </a:t>
            </a:r>
            <a:r>
              <a:rPr lang="nl-NL" sz="1000" dirty="0" err="1">
                <a:latin typeface="Times" pitchFamily="18" charset="0"/>
              </a:rPr>
              <a:t>unique</a:t>
            </a:r>
            <a:r>
              <a:rPr lang="nl-NL" sz="1000" dirty="0">
                <a:latin typeface="Times" pitchFamily="18" charset="0"/>
              </a:rPr>
              <a:t> the product the more </a:t>
            </a:r>
            <a:r>
              <a:rPr lang="nl-NL" sz="1000" dirty="0" err="1">
                <a:latin typeface="Times" pitchFamily="18" charset="0"/>
              </a:rPr>
              <a:t>production</a:t>
            </a:r>
            <a:r>
              <a:rPr lang="nl-NL" sz="1000" dirty="0">
                <a:latin typeface="Times" pitchFamily="18" charset="0"/>
              </a:rPr>
              <a:t> is </a:t>
            </a:r>
            <a:r>
              <a:rPr lang="nl-NL" sz="1000" dirty="0" err="1">
                <a:latin typeface="Times" pitchFamily="18" charset="0"/>
              </a:rPr>
              <a:t>affected</a:t>
            </a:r>
            <a:r>
              <a:rPr lang="nl-NL" sz="1000" dirty="0">
                <a:latin typeface="Times" pitchFamily="18" charset="0"/>
              </a:rPr>
              <a:t>.</a:t>
            </a:r>
          </a:p>
          <a:p>
            <a:pPr marL="228920" indent="-228920" eaLnBrk="1" hangingPunct="1">
              <a:spcBef>
                <a:spcPts val="0"/>
              </a:spcBef>
              <a:buFontTx/>
              <a:buChar char="•"/>
              <a:defRPr/>
            </a:pPr>
            <a:endParaRPr lang="en-US" sz="1000" dirty="0">
              <a:latin typeface="Times" pitchFamily="18" charset="0"/>
            </a:endParaRPr>
          </a:p>
          <a:p>
            <a:pPr eaLnBrk="1" hangingPunct="1">
              <a:spcBef>
                <a:spcPts val="0"/>
              </a:spcBef>
              <a:defRPr/>
            </a:pPr>
            <a:r>
              <a:rPr lang="en-US" sz="1000" b="1" dirty="0">
                <a:latin typeface="Times" pitchFamily="18" charset="0"/>
              </a:rPr>
              <a:t>Parallel activities require some proper design of a concept</a:t>
            </a:r>
          </a:p>
          <a:p>
            <a:pPr eaLnBrk="1" hangingPunct="1">
              <a:spcBef>
                <a:spcPts val="0"/>
              </a:spcBef>
              <a:defRPr/>
            </a:pPr>
            <a:r>
              <a:rPr lang="en-US" sz="1000" dirty="0">
                <a:latin typeface="Times" pitchFamily="18" charset="0"/>
              </a:rPr>
              <a:t>The logic combination of the type of product, type of production and type of marketing, should be formulated already in the concept stage. If this is not done well, the three parallel processes (or the three sequential processes) will continue to affect each other and thereby a chaotic process of constant iterations will emerge. (compare this with thesis process)</a:t>
            </a:r>
            <a:endParaRPr lang="nl-NL" sz="1000" dirty="0">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2</a:t>
            </a:fld>
            <a:endParaRPr lang="nl-NL"/>
          </a:p>
        </p:txBody>
      </p:sp>
    </p:spTree>
    <p:extLst>
      <p:ext uri="{BB962C8B-B14F-4D97-AF65-F5344CB8AC3E}">
        <p14:creationId xmlns:p14="http://schemas.microsoft.com/office/powerpoint/2010/main" val="85548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C7E8E493-96B0-4F47-889F-4803C1B2B5A0}" type="slidenum">
              <a:rPr lang="en-US" altLang="nl-NL" sz="1200">
                <a:solidFill>
                  <a:prstClr val="black"/>
                </a:solidFill>
                <a:latin typeface="Times" pitchFamily="18" charset="0"/>
              </a:rPr>
              <a:pPr/>
              <a:t>20</a:t>
            </a:fld>
            <a:endParaRPr lang="en-US" altLang="nl-NL" sz="1200">
              <a:solidFill>
                <a:prstClr val="black"/>
              </a:solidFill>
              <a:latin typeface="Times"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b="1" dirty="0" err="1">
                <a:latin typeface="Times" pitchFamily="18" charset="0"/>
              </a:rPr>
              <a:t>Questions</a:t>
            </a:r>
            <a:endParaRPr lang="nl-NL" altLang="nl-NL" sz="1000" b="1" dirty="0">
              <a:latin typeface="Times" pitchFamily="18" charset="0"/>
            </a:endParaRP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a:latin typeface="Times" pitchFamily="18" charset="0"/>
              </a:rPr>
              <a:t>How (</a:t>
            </a:r>
            <a:r>
              <a:rPr lang="nl-NL" altLang="nl-NL" sz="1000" b="1" dirty="0" err="1">
                <a:latin typeface="Times" pitchFamily="18" charset="0"/>
              </a:rPr>
              <a:t>when</a:t>
            </a:r>
            <a:r>
              <a:rPr lang="nl-NL" altLang="nl-NL" sz="1000" b="1" dirty="0">
                <a:latin typeface="Times" pitchFamily="18" charset="0"/>
              </a:rPr>
              <a:t>, in </a:t>
            </a:r>
            <a:r>
              <a:rPr lang="nl-NL" altLang="nl-NL" sz="1000" b="1" dirty="0" err="1">
                <a:latin typeface="Times" pitchFamily="18" charset="0"/>
              </a:rPr>
              <a:t>what</a:t>
            </a:r>
            <a:r>
              <a:rPr lang="nl-NL" altLang="nl-NL" sz="1000" b="1" dirty="0">
                <a:latin typeface="Times" pitchFamily="18" charset="0"/>
              </a:rPr>
              <a:t> </a:t>
            </a:r>
            <a:r>
              <a:rPr lang="nl-NL" altLang="nl-NL" sz="1000" b="1" dirty="0" err="1">
                <a:latin typeface="Times" pitchFamily="18" charset="0"/>
              </a:rPr>
              <a:t>situation</a:t>
            </a:r>
            <a:r>
              <a:rPr lang="nl-NL" altLang="nl-NL" sz="1000" b="1" dirty="0">
                <a:latin typeface="Times" pitchFamily="18" charset="0"/>
              </a:rPr>
              <a:t>) </a:t>
            </a:r>
            <a:r>
              <a:rPr lang="nl-NL" altLang="nl-NL" sz="1000" b="1" dirty="0" err="1">
                <a:latin typeface="Times" pitchFamily="18" charset="0"/>
              </a:rPr>
              <a:t>to</a:t>
            </a:r>
            <a:r>
              <a:rPr lang="nl-NL" altLang="nl-NL" sz="1000" b="1" dirty="0">
                <a:latin typeface="Times" pitchFamily="18" charset="0"/>
              </a:rPr>
              <a:t> </a:t>
            </a:r>
            <a:r>
              <a:rPr lang="nl-NL" altLang="nl-NL" sz="1000" b="1" dirty="0" err="1">
                <a:latin typeface="Times" pitchFamily="18" charset="0"/>
              </a:rPr>
              <a:t>decide</a:t>
            </a:r>
            <a:r>
              <a:rPr lang="nl-NL" altLang="nl-NL" sz="1000" b="1" dirty="0">
                <a:latin typeface="Times" pitchFamily="18" charset="0"/>
              </a:rPr>
              <a:t> at </a:t>
            </a:r>
            <a:r>
              <a:rPr lang="nl-NL" altLang="nl-NL" sz="1000" b="1" dirty="0" err="1">
                <a:latin typeface="Times" pitchFamily="18" charset="0"/>
              </a:rPr>
              <a:t>the</a:t>
            </a:r>
            <a:r>
              <a:rPr lang="nl-NL" altLang="nl-NL" sz="1000" b="1" dirty="0">
                <a:latin typeface="Times" pitchFamily="18" charset="0"/>
              </a:rPr>
              <a:t> end of a </a:t>
            </a:r>
            <a:r>
              <a:rPr lang="nl-NL" altLang="nl-NL" sz="1000" b="1" dirty="0" err="1">
                <a:latin typeface="Times" pitchFamily="18" charset="0"/>
              </a:rPr>
              <a:t>phase</a:t>
            </a:r>
            <a:r>
              <a:rPr lang="nl-NL" altLang="nl-NL" sz="1000" b="1" dirty="0">
                <a:latin typeface="Times" pitchFamily="18" charset="0"/>
              </a:rPr>
              <a:t> </a:t>
            </a:r>
            <a:r>
              <a:rPr lang="nl-NL" altLang="nl-NL" sz="1000" b="1" dirty="0" err="1">
                <a:latin typeface="Times" pitchFamily="18" charset="0"/>
              </a:rPr>
              <a:t>whether</a:t>
            </a:r>
            <a:r>
              <a:rPr lang="nl-NL" altLang="nl-NL" sz="1000" b="1" dirty="0">
                <a:latin typeface="Times" pitchFamily="18" charset="0"/>
              </a:rPr>
              <a:t> </a:t>
            </a:r>
            <a:r>
              <a:rPr lang="nl-NL" altLang="nl-NL" sz="1000" b="1" dirty="0" err="1">
                <a:latin typeface="Times" pitchFamily="18" charset="0"/>
              </a:rPr>
              <a:t>it</a:t>
            </a:r>
            <a:r>
              <a:rPr lang="nl-NL" altLang="nl-NL" sz="1000" b="1" dirty="0">
                <a:latin typeface="Times" pitchFamily="18" charset="0"/>
              </a:rPr>
              <a:t> is …..</a:t>
            </a:r>
          </a:p>
          <a:p>
            <a:pPr marL="228920" indent="-228920" eaLnBrk="1" hangingPunct="1">
              <a:spcBef>
                <a:spcPct val="0"/>
              </a:spcBef>
            </a:pPr>
            <a:r>
              <a:rPr lang="nl-NL" altLang="nl-NL" sz="1000" dirty="0">
                <a:latin typeface="Times" pitchFamily="18" charset="0"/>
              </a:rPr>
              <a:t>GO 		(go </a:t>
            </a:r>
            <a:r>
              <a:rPr lang="nl-NL" altLang="nl-NL" sz="1000" dirty="0" err="1">
                <a:latin typeface="Times" pitchFamily="18" charset="0"/>
              </a:rPr>
              <a:t>to</a:t>
            </a:r>
            <a:r>
              <a:rPr lang="nl-NL" altLang="nl-NL" sz="1000" dirty="0">
                <a:latin typeface="Times" pitchFamily="18" charset="0"/>
              </a:rPr>
              <a:t> next </a:t>
            </a:r>
            <a:r>
              <a:rPr lang="nl-NL" altLang="nl-NL" sz="1000" dirty="0" err="1">
                <a:latin typeface="Times" pitchFamily="18" charset="0"/>
              </a:rPr>
              <a:t>phase</a:t>
            </a:r>
            <a:r>
              <a:rPr lang="nl-NL" altLang="nl-NL" sz="1000" dirty="0">
                <a:latin typeface="Times" pitchFamily="18" charset="0"/>
              </a:rPr>
              <a:t>) </a:t>
            </a:r>
          </a:p>
          <a:p>
            <a:pPr marL="228920" indent="-228920" eaLnBrk="1" hangingPunct="1">
              <a:spcBef>
                <a:spcPct val="0"/>
              </a:spcBef>
            </a:pPr>
            <a:r>
              <a:rPr lang="nl-NL" altLang="nl-NL" sz="1000" dirty="0">
                <a:latin typeface="Times" pitchFamily="18" charset="0"/>
              </a:rPr>
              <a:t>KILL  	(project is </a:t>
            </a:r>
            <a:r>
              <a:rPr lang="nl-NL" altLang="nl-NL" sz="1000" dirty="0" err="1">
                <a:latin typeface="Times" pitchFamily="18" charset="0"/>
              </a:rPr>
              <a:t>stopped</a:t>
            </a:r>
            <a:r>
              <a:rPr lang="nl-NL" altLang="nl-NL" sz="1000" dirty="0">
                <a:latin typeface="Times" pitchFamily="18" charset="0"/>
              </a:rPr>
              <a:t> </a:t>
            </a:r>
            <a:r>
              <a:rPr lang="nl-NL" altLang="nl-NL" sz="1000" dirty="0" err="1">
                <a:latin typeface="Times" pitchFamily="18" charset="0"/>
              </a:rPr>
              <a:t>entirely</a:t>
            </a:r>
            <a:r>
              <a:rPr lang="nl-NL" altLang="nl-NL" sz="1000" dirty="0">
                <a:latin typeface="Times" pitchFamily="18" charset="0"/>
              </a:rPr>
              <a:t>) </a:t>
            </a:r>
          </a:p>
          <a:p>
            <a:pPr marL="228920" indent="-228920" eaLnBrk="1" hangingPunct="1">
              <a:spcBef>
                <a:spcPct val="0"/>
              </a:spcBef>
            </a:pPr>
            <a:r>
              <a:rPr lang="nl-NL" altLang="nl-NL" sz="1000" dirty="0">
                <a:latin typeface="Times" pitchFamily="18" charset="0"/>
              </a:rPr>
              <a:t>	</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if</a:t>
            </a:r>
            <a:r>
              <a:rPr lang="nl-NL" altLang="nl-NL" sz="1000" dirty="0">
                <a:solidFill>
                  <a:srgbClr val="0070C0"/>
                </a:solidFill>
                <a:latin typeface="Times" pitchFamily="18" charset="0"/>
              </a:rPr>
              <a:t> project has no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and</a:t>
            </a:r>
            <a:r>
              <a:rPr lang="nl-NL" altLang="nl-NL" sz="1000" dirty="0">
                <a:solidFill>
                  <a:srgbClr val="0070C0"/>
                </a:solidFill>
                <a:latin typeface="Times" pitchFamily="18" charset="0"/>
              </a:rPr>
              <a:t> a parallel (</a:t>
            </a:r>
            <a:r>
              <a:rPr lang="nl-NL" altLang="nl-NL" sz="1000" dirty="0" err="1">
                <a:solidFill>
                  <a:srgbClr val="0070C0"/>
                </a:solidFill>
                <a:latin typeface="Times" pitchFamily="18" charset="0"/>
              </a:rPr>
              <a:t>alternative</a:t>
            </a:r>
            <a:r>
              <a:rPr lang="nl-NL" altLang="nl-NL" sz="1000" dirty="0">
                <a:solidFill>
                  <a:srgbClr val="0070C0"/>
                </a:solidFill>
                <a:latin typeface="Times" pitchFamily="18" charset="0"/>
              </a:rPr>
              <a:t>) project is </a:t>
            </a:r>
            <a:r>
              <a:rPr lang="nl-NL" altLang="nl-NL" sz="1000" dirty="0" err="1">
                <a:solidFill>
                  <a:srgbClr val="0070C0"/>
                </a:solidFill>
                <a:latin typeface="Times" pitchFamily="18" charset="0"/>
              </a:rPr>
              <a:t>having</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a:t>
            </a:r>
            <a:br>
              <a:rPr lang="nl-NL" altLang="nl-NL" sz="1000" dirty="0">
                <a:solidFill>
                  <a:srgbClr val="0070C0"/>
                </a:solidFill>
                <a:latin typeface="Times" pitchFamily="18" charset="0"/>
              </a:rPr>
            </a:b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if</a:t>
            </a:r>
            <a:r>
              <a:rPr lang="nl-NL" altLang="nl-NL" sz="1000" dirty="0">
                <a:solidFill>
                  <a:srgbClr val="0070C0"/>
                </a:solidFill>
                <a:latin typeface="Times" pitchFamily="18" charset="0"/>
              </a:rPr>
              <a:t> project has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yet</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organization</a:t>
            </a:r>
            <a:r>
              <a:rPr lang="nl-NL" altLang="nl-NL" sz="1000" dirty="0">
                <a:solidFill>
                  <a:srgbClr val="0070C0"/>
                </a:solidFill>
                <a:latin typeface="Times" pitchFamily="18" charset="0"/>
              </a:rPr>
              <a:t> is in </a:t>
            </a:r>
            <a:r>
              <a:rPr lang="nl-NL" altLang="nl-NL" sz="1000" dirty="0" err="1">
                <a:solidFill>
                  <a:srgbClr val="0070C0"/>
                </a:solidFill>
                <a:latin typeface="Times" pitchFamily="18" charset="0"/>
              </a:rPr>
              <a:t>deep</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trouble</a:t>
            </a:r>
            <a:r>
              <a:rPr lang="nl-NL" altLang="nl-NL" sz="1000" dirty="0">
                <a:solidFill>
                  <a:srgbClr val="0070C0"/>
                </a:solidFill>
                <a:latin typeface="Times" pitchFamily="18" charset="0"/>
              </a:rPr>
              <a:t>, or re-</a:t>
            </a:r>
            <a:r>
              <a:rPr lang="nl-NL" altLang="nl-NL" sz="1000" dirty="0" err="1">
                <a:solidFill>
                  <a:srgbClr val="0070C0"/>
                </a:solidFill>
                <a:latin typeface="Times" pitchFamily="18" charset="0"/>
              </a:rPr>
              <a:t>organization</a:t>
            </a:r>
            <a:r>
              <a:rPr lang="nl-NL" altLang="nl-NL" sz="1000" dirty="0">
                <a:solidFill>
                  <a:srgbClr val="0070C0"/>
                </a:solidFill>
                <a:latin typeface="Times" pitchFamily="18" charset="0"/>
              </a:rPr>
              <a:t>)</a:t>
            </a:r>
          </a:p>
          <a:p>
            <a:pPr marL="228920" indent="-228920" eaLnBrk="1" hangingPunct="1">
              <a:spcBef>
                <a:spcPct val="0"/>
              </a:spcBef>
            </a:pPr>
            <a:r>
              <a:rPr lang="nl-NL" altLang="nl-NL" sz="1000" dirty="0">
                <a:latin typeface="Times" pitchFamily="18" charset="0"/>
              </a:rPr>
              <a:t>HOLD 	(</a:t>
            </a:r>
            <a:r>
              <a:rPr lang="nl-NL" altLang="nl-NL" sz="1000" dirty="0" err="1">
                <a:latin typeface="Times" pitchFamily="18" charset="0"/>
              </a:rPr>
              <a:t>extend</a:t>
            </a:r>
            <a:r>
              <a:rPr lang="nl-NL" altLang="nl-NL" sz="1000" dirty="0">
                <a:latin typeface="Times" pitchFamily="18" charset="0"/>
              </a:rPr>
              <a:t> </a:t>
            </a:r>
            <a:r>
              <a:rPr lang="nl-NL" altLang="nl-NL" sz="1000" dirty="0" err="1">
                <a:latin typeface="Times" pitchFamily="18" charset="0"/>
              </a:rPr>
              <a:t>phase</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complete </a:t>
            </a:r>
            <a:r>
              <a:rPr lang="nl-NL" altLang="nl-NL" sz="1000" dirty="0" err="1">
                <a:latin typeface="Times" pitchFamily="18" charset="0"/>
              </a:rPr>
              <a:t>and</a:t>
            </a:r>
            <a:r>
              <a:rPr lang="nl-NL" altLang="nl-NL" sz="1000" dirty="0">
                <a:latin typeface="Times" pitchFamily="18" charset="0"/>
              </a:rPr>
              <a:t> meet </a:t>
            </a:r>
            <a:r>
              <a:rPr lang="nl-NL" altLang="nl-NL" sz="1000" dirty="0" err="1">
                <a:latin typeface="Times" pitchFamily="18" charset="0"/>
              </a:rPr>
              <a:t>expectations</a:t>
            </a:r>
            <a:r>
              <a:rPr lang="nl-NL" altLang="nl-NL" sz="1000" dirty="0">
                <a:latin typeface="Times" pitchFamily="18" charset="0"/>
              </a:rPr>
              <a:t>/</a:t>
            </a:r>
            <a:r>
              <a:rPr lang="nl-NL" altLang="nl-NL" sz="1000" dirty="0" err="1">
                <a:latin typeface="Times" pitchFamily="18" charset="0"/>
              </a:rPr>
              <a:t>requirements</a:t>
            </a:r>
            <a:r>
              <a:rPr lang="nl-NL" altLang="nl-NL" sz="1000" dirty="0">
                <a:latin typeface="Times" pitchFamily="18" charset="0"/>
              </a:rPr>
              <a:t>) </a:t>
            </a:r>
            <a:br>
              <a:rPr lang="nl-NL" altLang="nl-NL" sz="1000" dirty="0">
                <a:latin typeface="Times" pitchFamily="18" charset="0"/>
              </a:rPr>
            </a:br>
            <a:r>
              <a:rPr lang="nl-NL" altLang="nl-NL" sz="1000" dirty="0">
                <a:latin typeface="Times" pitchFamily="18" charset="0"/>
              </a:rPr>
              <a:t>	</a:t>
            </a:r>
            <a:r>
              <a:rPr lang="nl-NL" altLang="nl-NL" sz="1000" dirty="0">
                <a:solidFill>
                  <a:srgbClr val="0070C0"/>
                </a:solidFill>
                <a:latin typeface="Times" pitchFamily="18" charset="0"/>
              </a:rPr>
              <a:t>(resource or </a:t>
            </a:r>
            <a:r>
              <a:rPr lang="nl-NL" altLang="nl-NL" sz="1000" dirty="0" err="1">
                <a:solidFill>
                  <a:srgbClr val="0070C0"/>
                </a:solidFill>
                <a:latin typeface="Times" pitchFamily="18" charset="0"/>
              </a:rPr>
              <a:t>scheduling</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problem</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caused</a:t>
            </a:r>
            <a:r>
              <a:rPr lang="nl-NL" altLang="nl-NL" sz="1000" dirty="0">
                <a:solidFill>
                  <a:srgbClr val="0070C0"/>
                </a:solidFill>
                <a:latin typeface="Times" pitchFamily="18" charset="0"/>
              </a:rPr>
              <a:t> a delay)</a:t>
            </a:r>
          </a:p>
          <a:p>
            <a:pPr marL="228920" indent="-228920" eaLnBrk="1" hangingPunct="1">
              <a:spcBef>
                <a:spcPct val="0"/>
              </a:spcBef>
            </a:pPr>
            <a:r>
              <a:rPr lang="nl-NL" altLang="nl-NL" sz="1000" dirty="0">
                <a:latin typeface="Times" pitchFamily="18" charset="0"/>
              </a:rPr>
              <a:t>RECYCLE 	(</a:t>
            </a:r>
            <a:r>
              <a:rPr lang="nl-NL" altLang="nl-NL" sz="1000" dirty="0" err="1">
                <a:latin typeface="Times" pitchFamily="18" charset="0"/>
              </a:rPr>
              <a:t>redo</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phase</a:t>
            </a:r>
            <a:r>
              <a:rPr lang="nl-NL" altLang="nl-NL" sz="1000" dirty="0">
                <a:latin typeface="Times" pitchFamily="18" charset="0"/>
              </a:rPr>
              <a:t>)</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Criticism</a:t>
            </a:r>
            <a:r>
              <a:rPr lang="nl-NL" altLang="nl-NL" sz="1000" b="1" dirty="0">
                <a:latin typeface="Times" pitchFamily="18" charset="0"/>
              </a:rPr>
              <a:t> on stages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Lack</a:t>
            </a:r>
            <a:r>
              <a:rPr lang="nl-NL" altLang="nl-NL" sz="1000" dirty="0">
                <a:latin typeface="Times" pitchFamily="18" charset="0"/>
              </a:rPr>
              <a:t> of portfolio </a:t>
            </a:r>
            <a:r>
              <a:rPr lang="nl-NL" altLang="nl-NL" sz="1000" dirty="0" err="1">
                <a:latin typeface="Times" pitchFamily="18" charset="0"/>
              </a:rPr>
              <a:t>perspective</a:t>
            </a:r>
            <a:r>
              <a:rPr lang="nl-NL" altLang="nl-NL" sz="1000" dirty="0">
                <a:latin typeface="Times" pitchFamily="18" charset="0"/>
              </a:rPr>
              <a:t> in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intermediate</a:t>
            </a:r>
            <a:r>
              <a:rPr lang="nl-NL" altLang="nl-NL" sz="1000" dirty="0">
                <a:latin typeface="Times" pitchFamily="18" charset="0"/>
              </a:rPr>
              <a:t> </a:t>
            </a:r>
            <a:r>
              <a:rPr lang="nl-NL" altLang="nl-NL" sz="1000" dirty="0" err="1">
                <a:latin typeface="Times" pitchFamily="18" charset="0"/>
              </a:rPr>
              <a:t>results</a:t>
            </a:r>
            <a:r>
              <a:rPr lang="nl-NL" altLang="nl-NL" sz="1000" dirty="0">
                <a:latin typeface="Times" pitchFamily="18" charset="0"/>
              </a:rPr>
              <a:t> or modules </a:t>
            </a:r>
            <a:r>
              <a:rPr lang="nl-NL" altLang="nl-NL" sz="1000" dirty="0" err="1">
                <a:latin typeface="Times" pitchFamily="18" charset="0"/>
              </a:rPr>
              <a:t>that</a:t>
            </a:r>
            <a:r>
              <a:rPr lang="nl-NL" altLang="nl-NL" sz="1000" dirty="0">
                <a:latin typeface="Times" pitchFamily="18" charset="0"/>
              </a:rPr>
              <a:t> are </a:t>
            </a:r>
            <a:r>
              <a:rPr lang="nl-NL" altLang="nl-NL" sz="1000" dirty="0" err="1">
                <a:latin typeface="Times" pitchFamily="18" charset="0"/>
              </a:rPr>
              <a:t>developed</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used</a:t>
            </a:r>
            <a:r>
              <a:rPr lang="nl-NL" altLang="nl-NL" sz="1000" dirty="0">
                <a:latin typeface="Times" pitchFamily="18" charset="0"/>
              </a:rPr>
              <a:t> in </a:t>
            </a:r>
            <a:r>
              <a:rPr lang="nl-NL" altLang="nl-NL" sz="1000" dirty="0" err="1">
                <a:latin typeface="Times" pitchFamily="18" charset="0"/>
              </a:rPr>
              <a:t>other</a:t>
            </a:r>
            <a:r>
              <a:rPr lang="nl-NL" altLang="nl-NL" sz="1000" dirty="0">
                <a:latin typeface="Times" pitchFamily="18" charset="0"/>
              </a:rPr>
              <a:t> </a:t>
            </a:r>
            <a:r>
              <a:rPr lang="nl-NL" altLang="nl-NL" sz="1000" dirty="0" err="1">
                <a:latin typeface="Times" pitchFamily="18" charset="0"/>
              </a:rPr>
              <a:t>projects</a:t>
            </a:r>
            <a:r>
              <a:rPr lang="nl-NL" altLang="nl-NL" sz="1000" dirty="0">
                <a:latin typeface="Times" pitchFamily="18" charset="0"/>
              </a:rPr>
              <a:t> or even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used</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sell</a:t>
            </a:r>
            <a:r>
              <a:rPr lang="nl-NL" altLang="nl-NL" sz="1000" dirty="0">
                <a:latin typeface="Times" pitchFamily="18" charset="0"/>
              </a:rPr>
              <a:t> (open </a:t>
            </a:r>
            <a:r>
              <a:rPr lang="nl-NL" altLang="nl-NL" sz="1000" dirty="0" err="1">
                <a:latin typeface="Times" pitchFamily="18" charset="0"/>
              </a:rPr>
              <a:t>innovation</a:t>
            </a:r>
            <a:r>
              <a:rPr lang="nl-NL" altLang="nl-NL" sz="1000" dirty="0">
                <a:latin typeface="Times" pitchFamily="18" charset="0"/>
              </a:rPr>
              <a:t>) or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stored</a:t>
            </a:r>
            <a:r>
              <a:rPr lang="nl-NL" altLang="nl-NL" sz="1000" dirty="0">
                <a:latin typeface="Times" pitchFamily="18" charset="0"/>
              </a:rPr>
              <a:t> (</a:t>
            </a:r>
            <a:r>
              <a:rPr lang="nl-NL" altLang="nl-NL" sz="1000" dirty="0" err="1">
                <a:latin typeface="Times" pitchFamily="18" charset="0"/>
              </a:rPr>
              <a:t>with</a:t>
            </a:r>
            <a:r>
              <a:rPr lang="nl-NL" altLang="nl-NL" sz="1000" dirty="0">
                <a:latin typeface="Times" pitchFamily="18" charset="0"/>
              </a:rPr>
              <a:t> a </a:t>
            </a:r>
            <a:r>
              <a:rPr lang="nl-NL" altLang="nl-NL" sz="1000" dirty="0" err="1">
                <a:latin typeface="Times" pitchFamily="18" charset="0"/>
              </a:rPr>
              <a:t>notification</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innovation</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further</a:t>
            </a:r>
            <a:r>
              <a:rPr lang="nl-NL" altLang="nl-NL" sz="1000" dirty="0">
                <a:latin typeface="Times" pitchFamily="18" charset="0"/>
              </a:rPr>
              <a:t> </a:t>
            </a:r>
            <a:r>
              <a:rPr lang="nl-NL" altLang="nl-NL" sz="1000" dirty="0" err="1">
                <a:latin typeface="Times" pitchFamily="18" charset="0"/>
              </a:rPr>
              <a:t>developed</a:t>
            </a:r>
            <a:r>
              <a:rPr lang="nl-NL" altLang="nl-NL" sz="1000" dirty="0">
                <a:latin typeface="Times" pitchFamily="18" charset="0"/>
              </a:rPr>
              <a:t>). </a:t>
            </a:r>
            <a:r>
              <a:rPr lang="nl-NL" altLang="nl-NL" sz="1000" dirty="0" err="1">
                <a:latin typeface="Times" pitchFamily="18" charset="0"/>
              </a:rPr>
              <a:t>Also</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iteration </a:t>
            </a:r>
            <a:r>
              <a:rPr lang="nl-NL" altLang="nl-NL" sz="1000" dirty="0" err="1">
                <a:latin typeface="Times" pitchFamily="18" charset="0"/>
              </a:rPr>
              <a:t>to</a:t>
            </a:r>
            <a:r>
              <a:rPr lang="nl-NL" altLang="nl-NL" sz="1000" dirty="0">
                <a:latin typeface="Times" pitchFamily="18" charset="0"/>
              </a:rPr>
              <a:t> go back multiple </a:t>
            </a:r>
            <a:r>
              <a:rPr lang="nl-NL" altLang="nl-NL" sz="1000" dirty="0" err="1">
                <a:latin typeface="Times" pitchFamily="18" charset="0"/>
              </a:rPr>
              <a:t>phases</a:t>
            </a:r>
            <a:r>
              <a:rPr lang="nl-NL" altLang="nl-NL" sz="1000" dirty="0">
                <a:latin typeface="Times" pitchFamily="18" charset="0"/>
              </a:rPr>
              <a:t> does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seem</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option in </a:t>
            </a:r>
            <a:r>
              <a:rPr lang="nl-NL" altLang="nl-NL" sz="1000" dirty="0" err="1">
                <a:latin typeface="Times" pitchFamily="18" charset="0"/>
              </a:rPr>
              <a:t>the</a:t>
            </a:r>
            <a:r>
              <a:rPr lang="nl-NL" altLang="nl-NL" sz="1000" dirty="0">
                <a:latin typeface="Times" pitchFamily="18" charset="0"/>
              </a:rPr>
              <a:t> standard stage-gate procedure.</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Who</a:t>
            </a:r>
            <a:r>
              <a:rPr lang="nl-NL" altLang="nl-NL" sz="1000" b="1" dirty="0">
                <a:latin typeface="Times" pitchFamily="18" charset="0"/>
              </a:rPr>
              <a:t> is </a:t>
            </a:r>
            <a:r>
              <a:rPr lang="nl-NL" altLang="nl-NL" sz="1000" b="1" dirty="0" err="1">
                <a:latin typeface="Times" pitchFamily="18" charset="0"/>
              </a:rPr>
              <a:t>evaluating</a:t>
            </a:r>
            <a:r>
              <a:rPr lang="nl-NL" altLang="nl-NL" sz="1000" b="1" dirty="0">
                <a:latin typeface="Times" pitchFamily="18" charset="0"/>
              </a:rPr>
              <a:t> </a:t>
            </a:r>
            <a:r>
              <a:rPr lang="nl-NL" altLang="nl-NL" sz="1000" b="1" dirty="0" err="1">
                <a:latin typeface="Times" pitchFamily="18" charset="0"/>
              </a:rPr>
              <a:t>this</a:t>
            </a:r>
            <a:r>
              <a:rPr lang="nl-NL" altLang="nl-NL" sz="1000" b="1" dirty="0">
                <a:latin typeface="Times" pitchFamily="18" charset="0"/>
              </a:rPr>
              <a:t>?</a:t>
            </a:r>
          </a:p>
          <a:p>
            <a:pPr marL="228920" indent="-228920" eaLnBrk="1" hangingPunct="1">
              <a:spcBef>
                <a:spcPct val="0"/>
              </a:spcBef>
              <a:buFont typeface="Arial" panose="020B0604020202020204" pitchFamily="34" charset="0"/>
              <a:buChar char="•"/>
            </a:pPr>
            <a:r>
              <a:rPr lang="nl-NL" altLang="nl-NL" sz="1000" dirty="0">
                <a:latin typeface="Times" pitchFamily="18" charset="0"/>
              </a:rPr>
              <a:t>Project members</a:t>
            </a:r>
          </a:p>
          <a:p>
            <a:pPr marL="228920" indent="-228920" eaLnBrk="1" hangingPunct="1">
              <a:spcBef>
                <a:spcPct val="0"/>
              </a:spcBef>
              <a:buFont typeface="Arial" panose="020B0604020202020204" pitchFamily="34" charset="0"/>
              <a:buChar char="•"/>
            </a:pPr>
            <a:r>
              <a:rPr lang="nl-NL" altLang="nl-NL" sz="1000" dirty="0">
                <a:latin typeface="Times" pitchFamily="18" charset="0"/>
              </a:rPr>
              <a:t>Peers</a:t>
            </a:r>
          </a:p>
          <a:p>
            <a:pPr marL="228920" indent="-228920" eaLnBrk="1" hangingPunct="1">
              <a:spcBef>
                <a:spcPct val="0"/>
              </a:spcBef>
              <a:buFont typeface="Arial" panose="020B0604020202020204" pitchFamily="34" charset="0"/>
              <a:buChar char="•"/>
            </a:pPr>
            <a:r>
              <a:rPr lang="nl-NL" altLang="nl-NL" sz="1000" dirty="0">
                <a:latin typeface="Times" pitchFamily="18" charset="0"/>
              </a:rPr>
              <a:t>Managers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External</a:t>
            </a:r>
            <a:r>
              <a:rPr lang="nl-NL" altLang="nl-NL" sz="1000" dirty="0">
                <a:latin typeface="Times" pitchFamily="18" charset="0"/>
              </a:rPr>
              <a:t> stakeholders (</a:t>
            </a:r>
            <a:r>
              <a:rPr lang="nl-NL" altLang="nl-NL" sz="1000" dirty="0" err="1">
                <a:latin typeface="Times" pitchFamily="18" charset="0"/>
              </a:rPr>
              <a:t>customers</a:t>
            </a:r>
            <a:r>
              <a:rPr lang="nl-NL" altLang="nl-NL" sz="1000" dirty="0">
                <a:latin typeface="Times" pitchFamily="18" charset="0"/>
              </a:rPr>
              <a:t>?)</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External</a:t>
            </a:r>
            <a:r>
              <a:rPr lang="nl-NL" altLang="nl-NL" sz="1000" dirty="0">
                <a:latin typeface="Times" pitchFamily="18" charset="0"/>
              </a:rPr>
              <a:t> experts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Combinations</a:t>
            </a:r>
            <a:r>
              <a:rPr lang="nl-NL" altLang="nl-NL" sz="1000" dirty="0">
                <a:latin typeface="Times" pitchFamily="18" charset="0"/>
              </a:rPr>
              <a:t> of these actors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Other</a:t>
            </a:r>
            <a:r>
              <a:rPr lang="nl-NL" altLang="nl-NL" sz="1000" dirty="0">
                <a:latin typeface="Times" pitchFamily="18" charset="0"/>
              </a:rPr>
              <a:t> …</a:t>
            </a:r>
          </a:p>
          <a:p>
            <a:pPr marL="228920" indent="-228920" eaLnBrk="1" hangingPunct="1">
              <a:spcBef>
                <a:spcPct val="0"/>
              </a:spcBef>
            </a:pPr>
            <a:endParaRPr lang="nl-NL" altLang="nl-NL" sz="1000" dirty="0">
              <a:latin typeface="Times"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55CBB8C-9A4C-4D33-B33A-BDBCF5F9DF4B}" type="slidenum">
              <a:rPr lang="en-US" altLang="nl-NL" sz="1200">
                <a:solidFill>
                  <a:srgbClr val="000000"/>
                </a:solidFill>
                <a:latin typeface="Times" pitchFamily="18" charset="0"/>
              </a:rPr>
              <a:pPr/>
              <a:t>21</a:t>
            </a:fld>
            <a:endParaRPr lang="en-US" altLang="nl-NL" sz="1200">
              <a:solidFill>
                <a:srgbClr val="000000"/>
              </a:solidFill>
              <a:latin typeface="Times"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5081620-C7B0-4B8A-B81C-BB432D21D694}" type="slidenum">
              <a:rPr lang="en-US" altLang="nl-NL" sz="1200">
                <a:solidFill>
                  <a:srgbClr val="000000"/>
                </a:solidFill>
                <a:latin typeface="Times" pitchFamily="18" charset="0"/>
              </a:rPr>
              <a:pPr/>
              <a:t>22</a:t>
            </a:fld>
            <a:endParaRPr lang="en-US" altLang="nl-NL" sz="1200">
              <a:solidFill>
                <a:srgbClr val="000000"/>
              </a:solidFill>
              <a:latin typeface="Times"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2E3F58A8-459F-41B7-8796-C146F4E5C32D}" type="slidenum">
              <a:rPr lang="en-US" altLang="nl-NL" sz="1200">
                <a:solidFill>
                  <a:srgbClr val="000000"/>
                </a:solidFill>
                <a:latin typeface="Times" pitchFamily="18" charset="0"/>
              </a:rPr>
              <a:pPr/>
              <a:t>23</a:t>
            </a:fld>
            <a:endParaRPr lang="en-US" altLang="nl-NL" sz="1200">
              <a:solidFill>
                <a:srgbClr val="000000"/>
              </a:solidFill>
              <a:latin typeface="Times" pitchFamily="18" charset="0"/>
            </a:endParaRPr>
          </a:p>
        </p:txBody>
      </p:sp>
      <p:sp>
        <p:nvSpPr>
          <p:cNvPr id="89091"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07946" y="4722494"/>
            <a:ext cx="5312512" cy="4476117"/>
          </a:xfrm>
        </p:spPr>
        <p:txBody>
          <a:bodyPr/>
          <a:lstStyle/>
          <a:p>
            <a:pPr eaLnBrk="1" hangingPunct="1">
              <a:spcBef>
                <a:spcPct val="0"/>
              </a:spcBef>
              <a:defRPr/>
            </a:pPr>
            <a:endParaRPr lang="en-GB" altLang="nl-NL" sz="1000" dirty="0">
              <a:latin typeface="Times" pitchFamily="18" charset="0"/>
            </a:endParaRPr>
          </a:p>
          <a:p>
            <a:pPr eaLnBrk="1" hangingPunct="1">
              <a:spcBef>
                <a:spcPct val="0"/>
              </a:spcBef>
              <a:defRPr/>
            </a:pPr>
            <a:endParaRPr lang="en-GB" altLang="nl-NL" sz="1000" dirty="0">
              <a:latin typeface="Times" pitchFamily="18" charset="0"/>
            </a:endParaRPr>
          </a:p>
          <a:p>
            <a:pPr eaLnBrk="1" hangingPunct="1">
              <a:spcBef>
                <a:spcPct val="0"/>
              </a:spcBef>
              <a:defRPr/>
            </a:pPr>
            <a:endParaRPr lang="nl-NL" altLang="nl-NL" sz="1000" dirty="0">
              <a:latin typeface="Times"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24</a:t>
            </a:fld>
            <a:endParaRPr lang="nl-NL">
              <a:solidFill>
                <a:prstClr val="black"/>
              </a:solidFill>
            </a:endParaRPr>
          </a:p>
        </p:txBody>
      </p:sp>
    </p:spTree>
    <p:extLst>
      <p:ext uri="{BB962C8B-B14F-4D97-AF65-F5344CB8AC3E}">
        <p14:creationId xmlns:p14="http://schemas.microsoft.com/office/powerpoint/2010/main" val="384935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4733B233-6D12-447B-9543-C7E7E93D17EE}" type="slidenum">
              <a:rPr lang="en-US" altLang="nl-NL" sz="1200">
                <a:solidFill>
                  <a:srgbClr val="000000"/>
                </a:solidFill>
                <a:latin typeface="Times" pitchFamily="18" charset="0"/>
              </a:rPr>
              <a:pPr/>
              <a:t>25</a:t>
            </a:fld>
            <a:endParaRPr lang="en-US" altLang="nl-NL" sz="1200">
              <a:solidFill>
                <a:srgbClr val="000000"/>
              </a:solidFill>
              <a:latin typeface="Times" pitchFamily="18" charset="0"/>
            </a:endParaRPr>
          </a:p>
        </p:txBody>
      </p:sp>
      <p:sp>
        <p:nvSpPr>
          <p:cNvPr id="91139"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07946" y="4722494"/>
            <a:ext cx="5312512" cy="4476117"/>
          </a:xfrm>
        </p:spPr>
        <p:txBody>
          <a:bodyPr/>
          <a:lstStyle/>
          <a:p>
            <a:pPr marL="228920" indent="-228920" eaLnBrk="1" hangingPunct="1">
              <a:spcBef>
                <a:spcPct val="0"/>
              </a:spcBef>
              <a:defRPr/>
            </a:pPr>
            <a:r>
              <a:rPr lang="nl-NL" altLang="nl-NL" sz="1000" dirty="0" err="1"/>
              <a:t>Requirements</a:t>
            </a:r>
            <a:r>
              <a:rPr lang="nl-NL" altLang="nl-NL" sz="1000" dirty="0"/>
              <a:t> are </a:t>
            </a:r>
            <a:r>
              <a:rPr lang="nl-NL" altLang="nl-NL" sz="1000" dirty="0" err="1"/>
              <a:t>not</a:t>
            </a:r>
            <a:r>
              <a:rPr lang="nl-NL" altLang="nl-NL" sz="1000" dirty="0"/>
              <a:t> </a:t>
            </a:r>
            <a:r>
              <a:rPr lang="nl-NL" altLang="nl-NL" sz="1000" dirty="0" err="1"/>
              <a:t>known</a:t>
            </a:r>
            <a:r>
              <a:rPr lang="nl-NL" altLang="nl-NL" sz="1000" dirty="0"/>
              <a:t> </a:t>
            </a:r>
            <a:r>
              <a:rPr lang="nl-NL" altLang="nl-NL" sz="1000" dirty="0" err="1"/>
              <a:t>upfront</a:t>
            </a:r>
            <a:r>
              <a:rPr lang="nl-NL" altLang="nl-NL" sz="1000" dirty="0"/>
              <a:t> </a:t>
            </a:r>
            <a:r>
              <a:rPr lang="nl-NL" altLang="nl-NL" sz="1000" dirty="0" err="1"/>
              <a:t>by</a:t>
            </a:r>
            <a:r>
              <a:rPr lang="nl-NL" altLang="nl-NL" sz="1000" dirty="0"/>
              <a:t> </a:t>
            </a:r>
            <a:r>
              <a:rPr lang="nl-NL" altLang="nl-NL" sz="1000" dirty="0" err="1"/>
              <a:t>customers</a:t>
            </a:r>
            <a:r>
              <a:rPr lang="nl-NL" altLang="nl-NL" sz="1000" dirty="0"/>
              <a:t>. </a:t>
            </a:r>
          </a:p>
          <a:p>
            <a:pPr marL="228920" indent="-228920" eaLnBrk="1" hangingPunct="1">
              <a:spcBef>
                <a:spcPct val="0"/>
              </a:spcBef>
              <a:defRPr/>
            </a:pPr>
            <a:endParaRPr lang="nl-NL" altLang="nl-NL" sz="1000" dirty="0"/>
          </a:p>
          <a:p>
            <a:pPr marL="228920" indent="-228920" eaLnBrk="1" hangingPunct="1">
              <a:spcBef>
                <a:spcPct val="0"/>
              </a:spcBef>
              <a:defRPr/>
            </a:pPr>
            <a:r>
              <a:rPr lang="nl-NL" altLang="nl-NL" sz="1000" dirty="0" err="1"/>
              <a:t>Consequence</a:t>
            </a:r>
            <a:r>
              <a:rPr lang="nl-NL" altLang="nl-NL" sz="1000" dirty="0"/>
              <a:t>:</a:t>
            </a:r>
          </a:p>
          <a:p>
            <a:pPr marL="228920" indent="-228920" eaLnBrk="1" hangingPunct="1">
              <a:spcBef>
                <a:spcPct val="0"/>
              </a:spcBef>
              <a:buFont typeface="Arial" pitchFamily="34" charset="0"/>
              <a:buChar char="•"/>
              <a:defRPr/>
            </a:pPr>
            <a:r>
              <a:rPr lang="nl-NL" altLang="nl-NL" sz="1000" dirty="0"/>
              <a:t>Too </a:t>
            </a:r>
            <a:r>
              <a:rPr lang="nl-NL" altLang="nl-NL" sz="1000" dirty="0" err="1"/>
              <a:t>many</a:t>
            </a:r>
            <a:r>
              <a:rPr lang="nl-NL" altLang="nl-NL" sz="1000" dirty="0"/>
              <a:t> </a:t>
            </a:r>
            <a:r>
              <a:rPr lang="nl-NL" altLang="nl-NL" sz="1000" dirty="0" err="1"/>
              <a:t>requirements</a:t>
            </a:r>
            <a:r>
              <a:rPr lang="nl-NL" altLang="nl-NL" sz="1000" dirty="0"/>
              <a:t> without ranking (</a:t>
            </a:r>
            <a:r>
              <a:rPr lang="nl-NL" altLang="nl-NL" sz="1000" dirty="0" err="1"/>
              <a:t>leading</a:t>
            </a:r>
            <a:r>
              <a:rPr lang="nl-NL" altLang="nl-NL" sz="1000" dirty="0"/>
              <a:t> </a:t>
            </a:r>
            <a:r>
              <a:rPr lang="nl-NL" altLang="nl-NL" sz="1000" dirty="0" err="1"/>
              <a:t>towards</a:t>
            </a:r>
            <a:r>
              <a:rPr lang="nl-NL" altLang="nl-NL" sz="1000" dirty="0"/>
              <a:t> </a:t>
            </a:r>
            <a:r>
              <a:rPr lang="nl-NL" altLang="nl-NL" sz="1000" dirty="0" err="1"/>
              <a:t>too</a:t>
            </a:r>
            <a:r>
              <a:rPr lang="nl-NL" altLang="nl-NL" sz="1000" dirty="0"/>
              <a:t> </a:t>
            </a:r>
            <a:r>
              <a:rPr lang="nl-NL" altLang="nl-NL" sz="1000" dirty="0" err="1"/>
              <a:t>many</a:t>
            </a:r>
            <a:r>
              <a:rPr lang="nl-NL" altLang="nl-NL" sz="1000" dirty="0"/>
              <a:t> never </a:t>
            </a:r>
            <a:r>
              <a:rPr lang="nl-NL" altLang="nl-NL" sz="1000" dirty="0" err="1"/>
              <a:t>used</a:t>
            </a:r>
            <a:r>
              <a:rPr lang="nl-NL" altLang="nl-NL" sz="1000" dirty="0"/>
              <a:t> features)</a:t>
            </a:r>
          </a:p>
          <a:p>
            <a:pPr marL="228920" indent="-228920" eaLnBrk="1" hangingPunct="1">
              <a:spcBef>
                <a:spcPct val="0"/>
              </a:spcBef>
              <a:buFont typeface="Arial" pitchFamily="34" charset="0"/>
              <a:buChar char="•"/>
              <a:defRPr/>
            </a:pPr>
            <a:r>
              <a:rPr lang="nl-NL" altLang="nl-NL" sz="1000" dirty="0"/>
              <a:t>Wrong </a:t>
            </a:r>
            <a:r>
              <a:rPr lang="nl-NL" altLang="nl-NL" sz="1000" dirty="0" err="1"/>
              <a:t>requirements</a:t>
            </a:r>
            <a:r>
              <a:rPr lang="nl-NL" altLang="nl-NL" sz="1000" dirty="0"/>
              <a:t> or incomplete </a:t>
            </a:r>
            <a:r>
              <a:rPr lang="nl-NL" altLang="nl-NL" sz="1000" dirty="0" err="1"/>
              <a:t>ones</a:t>
            </a:r>
            <a:r>
              <a:rPr lang="nl-NL" altLang="nl-NL" sz="1000" dirty="0"/>
              <a:t> </a:t>
            </a:r>
            <a:r>
              <a:rPr lang="nl-NL" altLang="nl-NL" sz="1000" dirty="0" err="1"/>
              <a:t>requireing</a:t>
            </a:r>
            <a:r>
              <a:rPr lang="nl-NL" altLang="nl-NL" sz="1000" dirty="0"/>
              <a:t> </a:t>
            </a:r>
            <a:r>
              <a:rPr lang="nl-NL" altLang="nl-NL" sz="1000" dirty="0" err="1"/>
              <a:t>expensive</a:t>
            </a:r>
            <a:r>
              <a:rPr lang="nl-NL" altLang="nl-NL" sz="1000" dirty="0"/>
              <a:t> </a:t>
            </a:r>
            <a:r>
              <a:rPr lang="nl-NL" altLang="nl-NL" sz="1000" dirty="0" err="1"/>
              <a:t>and</a:t>
            </a:r>
            <a:r>
              <a:rPr lang="nl-NL" altLang="nl-NL" sz="1000" dirty="0"/>
              <a:t> time-</a:t>
            </a:r>
            <a:r>
              <a:rPr lang="nl-NL" altLang="nl-NL" sz="1000" dirty="0" err="1"/>
              <a:t>consuming</a:t>
            </a:r>
            <a:r>
              <a:rPr lang="nl-NL" altLang="nl-NL" sz="1000" dirty="0"/>
              <a:t> </a:t>
            </a:r>
            <a:r>
              <a:rPr lang="nl-NL" altLang="nl-NL" sz="1000" dirty="0" err="1"/>
              <a:t>iterations</a:t>
            </a:r>
            <a:endParaRPr lang="nl-NL" altLang="nl-NL" sz="1000" dirty="0"/>
          </a:p>
          <a:p>
            <a:pPr eaLnBrk="1" hangingPunct="1">
              <a:spcBef>
                <a:spcPct val="0"/>
              </a:spcBef>
              <a:defRPr/>
            </a:pPr>
            <a:endParaRPr lang="nl-NL" altLang="nl-NL" sz="1000" dirty="0"/>
          </a:p>
          <a:p>
            <a:pPr eaLnBrk="1" hangingPunct="1">
              <a:spcBef>
                <a:spcPct val="0"/>
              </a:spcBef>
              <a:defRPr/>
            </a:pPr>
            <a:r>
              <a:rPr lang="nl-NL" altLang="nl-NL" sz="1000" dirty="0" err="1"/>
              <a:t>Testing</a:t>
            </a:r>
            <a:r>
              <a:rPr lang="nl-NL" altLang="nl-NL" sz="1000" dirty="0"/>
              <a:t> or </a:t>
            </a:r>
            <a:r>
              <a:rPr lang="nl-NL" altLang="nl-NL" sz="1000" dirty="0" err="1"/>
              <a:t>use</a:t>
            </a:r>
            <a:r>
              <a:rPr lang="nl-NL" altLang="nl-NL" sz="1000" dirty="0"/>
              <a:t> of </a:t>
            </a:r>
            <a:r>
              <a:rPr lang="nl-NL" altLang="nl-NL" sz="1000" dirty="0" err="1"/>
              <a:t>early</a:t>
            </a:r>
            <a:r>
              <a:rPr lang="nl-NL" altLang="nl-NL" sz="1000" dirty="0"/>
              <a:t> </a:t>
            </a:r>
            <a:r>
              <a:rPr lang="nl-NL" altLang="nl-NL" sz="1000" dirty="0" err="1"/>
              <a:t>ideas</a:t>
            </a:r>
            <a:r>
              <a:rPr lang="nl-NL" altLang="nl-NL" sz="1000" dirty="0"/>
              <a:t> </a:t>
            </a:r>
            <a:r>
              <a:rPr lang="nl-NL" altLang="nl-NL" sz="1000" dirty="0" err="1"/>
              <a:t>and</a:t>
            </a:r>
            <a:r>
              <a:rPr lang="nl-NL" altLang="nl-NL" sz="1000" dirty="0"/>
              <a:t> concepts (paper </a:t>
            </a:r>
            <a:r>
              <a:rPr lang="nl-NL" altLang="nl-NL" sz="1000" dirty="0" err="1"/>
              <a:t>and</a:t>
            </a:r>
            <a:r>
              <a:rPr lang="nl-NL" altLang="nl-NL" sz="1000" dirty="0"/>
              <a:t> </a:t>
            </a:r>
            <a:r>
              <a:rPr lang="nl-NL" altLang="nl-NL" sz="1000" dirty="0" err="1"/>
              <a:t>pencil</a:t>
            </a:r>
            <a:r>
              <a:rPr lang="nl-NL" altLang="nl-NL" sz="1000" dirty="0"/>
              <a:t> </a:t>
            </a:r>
            <a:r>
              <a:rPr lang="nl-NL" altLang="nl-NL" sz="1000" dirty="0" err="1"/>
              <a:t>versions</a:t>
            </a:r>
            <a:r>
              <a:rPr lang="nl-NL" altLang="nl-NL" sz="1000" dirty="0"/>
              <a:t> do make </a:t>
            </a:r>
            <a:r>
              <a:rPr lang="nl-NL" altLang="nl-NL" sz="1000" dirty="0" err="1"/>
              <a:t>requirements</a:t>
            </a:r>
            <a:r>
              <a:rPr lang="nl-NL" altLang="nl-NL" sz="1000" dirty="0"/>
              <a:t> explicit</a:t>
            </a:r>
          </a:p>
          <a:p>
            <a:pPr eaLnBrk="1" hangingPunct="1">
              <a:spcBef>
                <a:spcPct val="0"/>
              </a:spcBef>
              <a:defRPr/>
            </a:pPr>
            <a:r>
              <a:rPr lang="nl-NL" altLang="nl-NL" sz="1000" dirty="0"/>
              <a:t>(</a:t>
            </a:r>
            <a:r>
              <a:rPr lang="nl-NL" altLang="nl-NL" sz="1000" dirty="0" err="1"/>
              <a:t>you</a:t>
            </a:r>
            <a:r>
              <a:rPr lang="nl-NL" altLang="nl-NL" sz="1000" dirty="0"/>
              <a:t> </a:t>
            </a:r>
            <a:r>
              <a:rPr lang="nl-NL" altLang="nl-NL" sz="1000" dirty="0" err="1"/>
              <a:t>know</a:t>
            </a:r>
            <a:r>
              <a:rPr lang="nl-NL" altLang="nl-NL" sz="1000" dirty="0"/>
              <a:t> </a:t>
            </a:r>
            <a:r>
              <a:rPr lang="nl-NL" altLang="nl-NL" sz="1000" dirty="0" err="1"/>
              <a:t>what</a:t>
            </a:r>
            <a:r>
              <a:rPr lang="nl-NL" altLang="nl-NL" sz="1000" dirty="0"/>
              <a:t> </a:t>
            </a:r>
            <a:r>
              <a:rPr lang="nl-NL" altLang="nl-NL" sz="1000" dirty="0" err="1"/>
              <a:t>you</a:t>
            </a:r>
            <a:r>
              <a:rPr lang="nl-NL" altLang="nl-NL" sz="1000" dirty="0"/>
              <a:t> want </a:t>
            </a:r>
            <a:r>
              <a:rPr lang="nl-NL" altLang="nl-NL" sz="1000" dirty="0" err="1"/>
              <a:t>after</a:t>
            </a:r>
            <a:r>
              <a:rPr lang="nl-NL" altLang="nl-NL" sz="1000" dirty="0"/>
              <a:t> </a:t>
            </a:r>
            <a:r>
              <a:rPr lang="nl-NL" altLang="nl-NL" sz="1000" dirty="0" err="1"/>
              <a:t>you</a:t>
            </a:r>
            <a:r>
              <a:rPr lang="nl-NL" altLang="nl-NL" sz="1000" dirty="0"/>
              <a:t> </a:t>
            </a:r>
            <a:r>
              <a:rPr lang="nl-NL" altLang="nl-NL" sz="1000" dirty="0" err="1"/>
              <a:t>see</a:t>
            </a:r>
            <a:r>
              <a:rPr lang="nl-NL" altLang="nl-NL" sz="1000" dirty="0"/>
              <a:t> </a:t>
            </a:r>
            <a:r>
              <a:rPr lang="nl-NL" altLang="nl-NL" sz="1000" dirty="0" err="1"/>
              <a:t>it</a:t>
            </a:r>
            <a:r>
              <a:rPr lang="nl-NL" altLang="nl-NL" sz="1000" dirty="0"/>
              <a:t> in </a:t>
            </a:r>
            <a:r>
              <a:rPr lang="nl-NL" altLang="nl-NL" sz="1000" dirty="0" err="1"/>
              <a:t>practice</a:t>
            </a:r>
            <a:r>
              <a:rPr lang="nl-NL" altLang="nl-NL" sz="1000" dirty="0"/>
              <a:t>)</a:t>
            </a:r>
          </a:p>
          <a:p>
            <a:pPr eaLnBrk="1" hangingPunct="1">
              <a:spcBef>
                <a:spcPct val="0"/>
              </a:spcBef>
              <a:defRPr/>
            </a:pPr>
            <a:endParaRPr lang="nl-NL" altLang="nl-NL" sz="1000" dirty="0"/>
          </a:p>
          <a:p>
            <a:pPr eaLnBrk="1" hangingPunct="1">
              <a:spcBef>
                <a:spcPct val="0"/>
              </a:spcBef>
              <a:defRPr/>
            </a:pPr>
            <a:r>
              <a:rPr lang="nl-NL" altLang="nl-NL" sz="1000" dirty="0" err="1"/>
              <a:t>Another</a:t>
            </a:r>
            <a:r>
              <a:rPr lang="nl-NL" altLang="nl-NL" sz="1000" dirty="0"/>
              <a:t> </a:t>
            </a:r>
            <a:r>
              <a:rPr lang="nl-NL" altLang="nl-NL" sz="1000" dirty="0" err="1"/>
              <a:t>reason</a:t>
            </a:r>
            <a:r>
              <a:rPr lang="nl-NL" altLang="nl-NL" sz="1000" dirty="0"/>
              <a:t> </a:t>
            </a:r>
            <a:r>
              <a:rPr lang="nl-NL" altLang="nl-NL" sz="1000" dirty="0" err="1"/>
              <a:t>for</a:t>
            </a:r>
            <a:r>
              <a:rPr lang="nl-NL" altLang="nl-NL" sz="1000" dirty="0"/>
              <a:t> </a:t>
            </a:r>
            <a:r>
              <a:rPr lang="nl-NL" altLang="nl-NL" sz="1000" dirty="0" err="1"/>
              <a:t>iterations</a:t>
            </a:r>
            <a:r>
              <a:rPr lang="nl-NL" altLang="nl-NL" sz="1000" dirty="0"/>
              <a:t> is </a:t>
            </a:r>
            <a:r>
              <a:rPr lang="nl-NL" altLang="nl-NL" sz="1000" dirty="0" err="1"/>
              <a:t>that</a:t>
            </a:r>
            <a:r>
              <a:rPr lang="nl-NL" altLang="nl-NL" sz="1000" dirty="0"/>
              <a:t> </a:t>
            </a:r>
            <a:r>
              <a:rPr lang="nl-NL" altLang="nl-NL" sz="1000" dirty="0" err="1"/>
              <a:t>the</a:t>
            </a:r>
            <a:r>
              <a:rPr lang="nl-NL" altLang="nl-NL" sz="1000" dirty="0"/>
              <a:t> stakeholders (</a:t>
            </a:r>
            <a:r>
              <a:rPr lang="nl-NL" altLang="nl-NL" sz="1000" dirty="0" err="1"/>
              <a:t>problem</a:t>
            </a:r>
            <a:r>
              <a:rPr lang="nl-NL" altLang="nl-NL" sz="1000" dirty="0"/>
              <a:t> </a:t>
            </a:r>
            <a:r>
              <a:rPr lang="nl-NL" altLang="nl-NL" sz="1000" dirty="0" err="1"/>
              <a:t>owner</a:t>
            </a:r>
            <a:r>
              <a:rPr lang="nl-NL" altLang="nl-NL" sz="1000" dirty="0"/>
              <a:t> or customer) </a:t>
            </a:r>
            <a:r>
              <a:rPr lang="nl-NL" altLang="nl-NL" sz="1000" dirty="0" err="1"/>
              <a:t>often</a:t>
            </a:r>
            <a:r>
              <a:rPr lang="nl-NL" altLang="nl-NL" sz="1000" dirty="0"/>
              <a:t> </a:t>
            </a:r>
            <a:r>
              <a:rPr lang="nl-NL" altLang="nl-NL" sz="1000" dirty="0" err="1"/>
              <a:t>themselves</a:t>
            </a:r>
            <a:r>
              <a:rPr lang="nl-NL" altLang="nl-NL" sz="1000" dirty="0"/>
              <a:t> do </a:t>
            </a:r>
            <a:r>
              <a:rPr lang="nl-NL" altLang="nl-NL" sz="1000" dirty="0" err="1"/>
              <a:t>consiste</a:t>
            </a:r>
            <a:r>
              <a:rPr lang="nl-NL" altLang="nl-NL" sz="1000" dirty="0"/>
              <a:t> of multiple persons, </a:t>
            </a:r>
            <a:r>
              <a:rPr lang="nl-NL" altLang="nl-NL" sz="1000" dirty="0" err="1"/>
              <a:t>divided</a:t>
            </a:r>
            <a:r>
              <a:rPr lang="nl-NL" altLang="nl-NL" sz="1000" dirty="0"/>
              <a:t> in </a:t>
            </a:r>
            <a:r>
              <a:rPr lang="nl-NL" altLang="nl-NL" sz="1000" dirty="0" err="1"/>
              <a:t>coalitions</a:t>
            </a:r>
            <a:r>
              <a:rPr lang="nl-NL" altLang="nl-NL" sz="1000" dirty="0"/>
              <a:t> </a:t>
            </a:r>
            <a:r>
              <a:rPr lang="nl-NL" altLang="nl-NL" sz="1000" dirty="0" err="1"/>
              <a:t>with</a:t>
            </a:r>
            <a:r>
              <a:rPr lang="nl-NL" altLang="nl-NL" sz="1000" dirty="0"/>
              <a:t> different </a:t>
            </a:r>
            <a:r>
              <a:rPr lang="nl-NL" altLang="nl-NL" sz="1000" dirty="0" err="1"/>
              <a:t>interests</a:t>
            </a:r>
            <a:r>
              <a:rPr lang="nl-NL" altLang="nl-NL" sz="1000" dirty="0"/>
              <a:t> </a:t>
            </a:r>
            <a:r>
              <a:rPr lang="nl-NL" altLang="nl-NL" sz="1000" dirty="0" err="1"/>
              <a:t>and</a:t>
            </a:r>
            <a:r>
              <a:rPr lang="nl-NL" altLang="nl-NL" sz="1000" dirty="0"/>
              <a:t> </a:t>
            </a:r>
            <a:r>
              <a:rPr lang="nl-NL" altLang="nl-NL" sz="1000" dirty="0" err="1"/>
              <a:t>perspectives</a:t>
            </a:r>
            <a:r>
              <a:rPr lang="nl-NL" altLang="nl-NL" sz="1000" dirty="0"/>
              <a:t>. </a:t>
            </a:r>
            <a:r>
              <a:rPr lang="nl-NL" altLang="nl-NL" sz="1000" dirty="0" err="1"/>
              <a:t>This</a:t>
            </a:r>
            <a:r>
              <a:rPr lang="nl-NL" altLang="nl-NL" sz="1000" dirty="0"/>
              <a:t> </a:t>
            </a:r>
            <a:r>
              <a:rPr lang="nl-NL" altLang="nl-NL" sz="1000" dirty="0" err="1"/>
              <a:t>makes</a:t>
            </a:r>
            <a:r>
              <a:rPr lang="nl-NL" altLang="nl-NL" sz="1000" dirty="0"/>
              <a:t> </a:t>
            </a:r>
            <a:r>
              <a:rPr lang="nl-NL" altLang="nl-NL" sz="1000" dirty="0" err="1"/>
              <a:t>the</a:t>
            </a:r>
            <a:r>
              <a:rPr lang="nl-NL" altLang="nl-NL" sz="1000" dirty="0"/>
              <a:t> </a:t>
            </a:r>
            <a:r>
              <a:rPr lang="nl-NL" altLang="nl-NL" sz="1000" dirty="0" err="1"/>
              <a:t>decision</a:t>
            </a:r>
            <a:r>
              <a:rPr lang="nl-NL" altLang="nl-NL" sz="1000" dirty="0"/>
              <a:t>-making </a:t>
            </a:r>
            <a:r>
              <a:rPr lang="nl-NL" altLang="nl-NL" sz="1000" dirty="0" err="1"/>
              <a:t>process</a:t>
            </a:r>
            <a:r>
              <a:rPr lang="nl-NL" altLang="nl-NL" sz="1000" dirty="0"/>
              <a:t> even more </a:t>
            </a:r>
            <a:r>
              <a:rPr lang="nl-NL" altLang="nl-NL" sz="1000" dirty="0" err="1"/>
              <a:t>political</a:t>
            </a:r>
            <a:r>
              <a:rPr lang="nl-NL" altLang="nl-NL" sz="1000" dirty="0"/>
              <a:t> </a:t>
            </a:r>
            <a:r>
              <a:rPr lang="nl-NL" altLang="nl-NL" sz="1000" dirty="0" err="1"/>
              <a:t>and</a:t>
            </a:r>
            <a:r>
              <a:rPr lang="nl-NL" altLang="nl-NL" sz="1000" dirty="0"/>
              <a:t> </a:t>
            </a:r>
            <a:r>
              <a:rPr lang="nl-NL" altLang="nl-NL" sz="1000" dirty="0" err="1"/>
              <a:t>hence</a:t>
            </a:r>
            <a:r>
              <a:rPr lang="nl-NL" altLang="nl-NL" sz="1000" dirty="0"/>
              <a:t> complex.</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B8DD42E-AA20-45D1-B2B6-DDA425C3C264}" type="slidenum">
              <a:rPr lang="en-US" altLang="nl-NL" sz="1200">
                <a:solidFill>
                  <a:srgbClr val="000000"/>
                </a:solidFill>
                <a:latin typeface="Times" pitchFamily="18" charset="0"/>
              </a:rPr>
              <a:pPr/>
              <a:t>26</a:t>
            </a:fld>
            <a:endParaRPr lang="en-US" altLang="nl-NL" sz="1200">
              <a:solidFill>
                <a:srgbClr val="000000"/>
              </a:solidFill>
              <a:latin typeface="Times"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dirty="0">
              <a:latin typeface="Times"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B8DD42E-AA20-45D1-B2B6-DDA425C3C264}" type="slidenum">
              <a:rPr lang="en-US" altLang="nl-NL" sz="1200">
                <a:solidFill>
                  <a:srgbClr val="000000"/>
                </a:solidFill>
                <a:latin typeface="Times" pitchFamily="18" charset="0"/>
              </a:rPr>
              <a:pPr/>
              <a:t>27</a:t>
            </a:fld>
            <a:endParaRPr lang="en-US" altLang="nl-NL" sz="1200">
              <a:solidFill>
                <a:srgbClr val="000000"/>
              </a:solidFill>
              <a:latin typeface="Times"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dirty="0">
              <a:latin typeface="Times" pitchFamily="18" charset="0"/>
            </a:endParaRPr>
          </a:p>
        </p:txBody>
      </p:sp>
    </p:spTree>
    <p:extLst>
      <p:ext uri="{BB962C8B-B14F-4D97-AF65-F5344CB8AC3E}">
        <p14:creationId xmlns:p14="http://schemas.microsoft.com/office/powerpoint/2010/main" val="3157108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35B1DE1C-26F3-4CB9-9F26-9BE34214CD81}" type="slidenum">
              <a:rPr lang="en-US" altLang="nl-NL" sz="1200">
                <a:solidFill>
                  <a:srgbClr val="000000"/>
                </a:solidFill>
                <a:latin typeface="Times" pitchFamily="18" charset="0"/>
              </a:rPr>
              <a:pPr/>
              <a:t>28</a:t>
            </a:fld>
            <a:endParaRPr lang="en-US" altLang="nl-NL" sz="1200">
              <a:solidFill>
                <a:srgbClr val="000000"/>
              </a:solidFill>
              <a:latin typeface="Times"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b="1" dirty="0" err="1">
                <a:latin typeface="Times" pitchFamily="18" charset="0"/>
              </a:rPr>
              <a:t>Comments</a:t>
            </a:r>
            <a:r>
              <a:rPr lang="nl-NL" altLang="nl-NL" sz="1000" b="1" dirty="0">
                <a:latin typeface="Times" pitchFamily="18" charset="0"/>
              </a:rPr>
              <a:t>: </a:t>
            </a:r>
          </a:p>
          <a:p>
            <a:pPr marL="228920" indent="-228920" eaLnBrk="1" hangingPunct="1">
              <a:spcBef>
                <a:spcPct val="0"/>
              </a:spcBef>
            </a:pPr>
            <a:r>
              <a:rPr lang="nl-NL" altLang="nl-NL" sz="1000" dirty="0" err="1">
                <a:latin typeface="Times" pitchFamily="18" charset="0"/>
              </a:rPr>
              <a:t>Example</a:t>
            </a:r>
            <a:r>
              <a:rPr lang="nl-NL" altLang="nl-NL" sz="1000" dirty="0">
                <a:latin typeface="Times" pitchFamily="18" charset="0"/>
              </a:rPr>
              <a:t>: </a:t>
            </a:r>
            <a:r>
              <a:rPr lang="nl-NL" altLang="nl-NL" sz="1000" dirty="0" err="1">
                <a:latin typeface="Times" pitchFamily="18" charset="0"/>
              </a:rPr>
              <a:t>brown</a:t>
            </a:r>
            <a:r>
              <a:rPr lang="nl-NL" altLang="nl-NL" sz="1000" dirty="0">
                <a:latin typeface="Times" pitchFamily="18" charset="0"/>
              </a:rPr>
              <a:t> paper </a:t>
            </a:r>
            <a:r>
              <a:rPr lang="nl-NL" altLang="nl-NL" sz="1000" dirty="0" err="1">
                <a:latin typeface="Times" pitchFamily="18" charset="0"/>
              </a:rPr>
              <a:t>roll</a:t>
            </a:r>
            <a:endParaRPr lang="nl-NL" altLang="nl-NL" sz="1000" dirty="0">
              <a:latin typeface="Times" pitchFamily="18" charset="0"/>
            </a:endParaRP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dirty="0" err="1">
                <a:latin typeface="Times" pitchFamily="18" charset="0"/>
              </a:rPr>
              <a:t>Each</a:t>
            </a:r>
            <a:r>
              <a:rPr lang="nl-NL" altLang="nl-NL" sz="1000" dirty="0">
                <a:latin typeface="Times" pitchFamily="18" charset="0"/>
              </a:rPr>
              <a:t> of these “</a:t>
            </a:r>
            <a:r>
              <a:rPr lang="nl-NL" altLang="nl-NL" sz="1000" dirty="0" err="1">
                <a:latin typeface="Times" pitchFamily="18" charset="0"/>
              </a:rPr>
              <a:t>rules</a:t>
            </a:r>
            <a:r>
              <a:rPr lang="nl-NL" altLang="nl-NL" sz="1000" dirty="0">
                <a:latin typeface="Times" pitchFamily="18" charset="0"/>
              </a:rPr>
              <a:t>” have a logic </a:t>
            </a:r>
            <a:r>
              <a:rPr lang="nl-NL" altLang="nl-NL" sz="1000" dirty="0" err="1">
                <a:latin typeface="Times" pitchFamily="18" charset="0"/>
              </a:rPr>
              <a:t>reason</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have a </a:t>
            </a:r>
            <a:r>
              <a:rPr lang="nl-NL" altLang="nl-NL" sz="1000" dirty="0" err="1">
                <a:latin typeface="Times" pitchFamily="18" charset="0"/>
              </a:rPr>
              <a:t>very</a:t>
            </a:r>
            <a:r>
              <a:rPr lang="nl-NL" altLang="nl-NL" sz="1000" dirty="0">
                <a:latin typeface="Times" pitchFamily="18" charset="0"/>
              </a:rPr>
              <a:t> </a:t>
            </a:r>
            <a:r>
              <a:rPr lang="nl-NL" altLang="nl-NL" sz="1000" dirty="0" err="1">
                <a:latin typeface="Times" pitchFamily="18" charset="0"/>
              </a:rPr>
              <a:t>positive</a:t>
            </a:r>
            <a:r>
              <a:rPr lang="nl-NL" altLang="nl-NL" sz="1000" dirty="0">
                <a:latin typeface="Times" pitchFamily="18" charset="0"/>
              </a:rPr>
              <a:t> effect </a:t>
            </a: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idea</a:t>
            </a:r>
            <a:r>
              <a:rPr lang="nl-NL" altLang="nl-NL" sz="1000" dirty="0">
                <a:latin typeface="Times" pitchFamily="18" charset="0"/>
              </a:rPr>
              <a:t> </a:t>
            </a:r>
            <a:r>
              <a:rPr lang="nl-NL" altLang="nl-NL" sz="1000" dirty="0" err="1">
                <a:latin typeface="Times" pitchFamily="18" charset="0"/>
              </a:rPr>
              <a:t>behind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rule</a:t>
            </a:r>
            <a:r>
              <a:rPr lang="nl-NL" altLang="nl-NL" sz="1000" dirty="0">
                <a:latin typeface="Times" pitchFamily="18" charset="0"/>
              </a:rPr>
              <a:t>. </a:t>
            </a: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so</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adapt</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method</a:t>
            </a:r>
            <a:r>
              <a:rPr lang="nl-NL" altLang="nl-NL" sz="1000" dirty="0">
                <a:latin typeface="Times" pitchFamily="18" charset="0"/>
              </a:rPr>
              <a:t>. </a:t>
            </a:r>
          </a:p>
          <a:p>
            <a:pPr marL="228920" indent="-228920" eaLnBrk="1" hangingPunct="1">
              <a:spcBef>
                <a:spcPct val="0"/>
              </a:spcBef>
            </a:pP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are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understood</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are </a:t>
            </a:r>
            <a:r>
              <a:rPr lang="nl-NL" altLang="nl-NL" sz="1000" dirty="0" err="1">
                <a:latin typeface="Times" pitchFamily="18" charset="0"/>
              </a:rPr>
              <a:t>slavishly</a:t>
            </a:r>
            <a:r>
              <a:rPr lang="nl-NL" altLang="nl-NL" sz="1000" dirty="0">
                <a:latin typeface="Times" pitchFamily="18" charset="0"/>
              </a:rPr>
              <a:t> </a:t>
            </a:r>
            <a:r>
              <a:rPr lang="nl-NL" altLang="nl-NL" sz="1000" dirty="0" err="1">
                <a:latin typeface="Times" pitchFamily="18" charset="0"/>
              </a:rPr>
              <a:t>followed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set of </a:t>
            </a:r>
            <a:r>
              <a:rPr lang="nl-NL" altLang="nl-NL" sz="1000" dirty="0" err="1">
                <a:latin typeface="Times" pitchFamily="18" charset="0"/>
              </a:rPr>
              <a:t>rules</a:t>
            </a:r>
            <a:r>
              <a:rPr lang="nl-NL" altLang="nl-NL" sz="1000" dirty="0">
                <a:latin typeface="Times" pitchFamily="18" charset="0"/>
              </a:rPr>
              <a:t> </a:t>
            </a:r>
            <a:r>
              <a:rPr lang="nl-NL" altLang="nl-NL" sz="1000" dirty="0" err="1">
                <a:latin typeface="Times" pitchFamily="18" charset="0"/>
              </a:rPr>
              <a:t>become</a:t>
            </a:r>
            <a:r>
              <a:rPr lang="nl-NL" altLang="nl-NL" sz="1000" dirty="0">
                <a:latin typeface="Times" pitchFamily="18" charset="0"/>
              </a:rPr>
              <a:t> a </a:t>
            </a:r>
            <a:r>
              <a:rPr lang="nl-NL" altLang="nl-NL" sz="1000" dirty="0" err="1">
                <a:latin typeface="Times" pitchFamily="18" charset="0"/>
              </a:rPr>
              <a:t>ceremony</a:t>
            </a:r>
            <a:r>
              <a:rPr lang="nl-NL" altLang="nl-NL" sz="1000" dirty="0">
                <a:latin typeface="Times" pitchFamily="18" charset="0"/>
              </a:rPr>
              <a:t>. </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Conclusion</a:t>
            </a:r>
            <a:r>
              <a:rPr lang="nl-NL" altLang="nl-NL" sz="1000" b="1" dirty="0">
                <a:latin typeface="Times" pitchFamily="18" charset="0"/>
              </a:rPr>
              <a:t>: </a:t>
            </a:r>
          </a:p>
          <a:p>
            <a:pPr marL="228920" indent="-228920" eaLnBrk="1" hangingPunct="1">
              <a:spcBef>
                <a:spcPct val="0"/>
              </a:spcBef>
            </a:pPr>
            <a:r>
              <a:rPr lang="nl-NL" altLang="nl-NL" sz="1000" dirty="0">
                <a:latin typeface="Times" pitchFamily="18" charset="0"/>
              </a:rPr>
              <a:t>Always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why</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make sense,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should</a:t>
            </a:r>
            <a:r>
              <a:rPr lang="nl-NL" altLang="nl-NL" sz="1000" dirty="0">
                <a:latin typeface="Times" pitchFamily="18" charset="0"/>
              </a:rPr>
              <a:t> </a:t>
            </a:r>
            <a:r>
              <a:rPr lang="nl-NL" altLang="nl-NL" sz="1000" dirty="0" err="1">
                <a:latin typeface="Times" pitchFamily="18" charset="0"/>
              </a:rPr>
              <a:t>apply</a:t>
            </a:r>
            <a:r>
              <a:rPr lang="nl-NL" altLang="nl-NL" sz="1000" dirty="0">
                <a:latin typeface="Times" pitchFamily="18" charset="0"/>
              </a:rPr>
              <a:t>, </a:t>
            </a:r>
            <a:r>
              <a:rPr lang="nl-NL" altLang="nl-NL" sz="1000" dirty="0" err="1">
                <a:latin typeface="Times" pitchFamily="18" charset="0"/>
              </a:rPr>
              <a:t>adapt</a:t>
            </a:r>
            <a:r>
              <a:rPr lang="nl-NL" altLang="nl-NL" sz="1000" dirty="0">
                <a:latin typeface="Times" pitchFamily="18" charset="0"/>
              </a:rPr>
              <a:t> or </a:t>
            </a:r>
            <a:r>
              <a:rPr lang="nl-NL" altLang="nl-NL" sz="1000" dirty="0" err="1">
                <a:latin typeface="Times" pitchFamily="18" charset="0"/>
              </a:rPr>
              <a:t>abolish</a:t>
            </a:r>
            <a:r>
              <a:rPr lang="nl-NL" altLang="nl-NL" sz="1000" dirty="0">
                <a:latin typeface="Times" pitchFamily="18" charset="0"/>
              </a:rPr>
              <a:t> </a:t>
            </a:r>
            <a:r>
              <a:rPr lang="nl-NL" altLang="nl-NL" sz="1000" dirty="0" err="1">
                <a:latin typeface="Times" pitchFamily="18" charset="0"/>
              </a:rPr>
              <a:t>them</a:t>
            </a:r>
            <a:r>
              <a:rPr lang="nl-NL" altLang="nl-NL" sz="1000" dirty="0">
                <a:latin typeface="Times" pitchFamily="18"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B22E09D-325C-4785-88D6-4758C7044C74}" type="slidenum">
              <a:rPr lang="en-US" altLang="nl-NL" sz="1200">
                <a:solidFill>
                  <a:srgbClr val="000000"/>
                </a:solidFill>
                <a:latin typeface="Times" pitchFamily="18" charset="0"/>
              </a:rPr>
              <a:pPr/>
              <a:t>29</a:t>
            </a:fld>
            <a:endParaRPr lang="en-US" altLang="nl-NL" sz="1200">
              <a:solidFill>
                <a:srgbClr val="000000"/>
              </a:solidFill>
              <a:latin typeface="Times"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dirty="0" err="1">
                <a:latin typeface="Times" pitchFamily="18" charset="0"/>
              </a:rPr>
              <a:t>Scaled</a:t>
            </a:r>
            <a:r>
              <a:rPr lang="nl-NL" altLang="nl-NL" sz="1000" dirty="0">
                <a:latin typeface="Times" pitchFamily="18" charset="0"/>
              </a:rPr>
              <a:t> agile</a:t>
            </a:r>
          </a:p>
          <a:p>
            <a:pPr marL="228920" indent="-228920" eaLnBrk="1" hangingPunct="1">
              <a:spcBef>
                <a:spcPct val="0"/>
              </a:spcBef>
            </a:pPr>
            <a:r>
              <a:rPr lang="en-GB" sz="1000" dirty="0">
                <a:solidFill>
                  <a:schemeClr val="accent2">
                    <a:lumMod val="75000"/>
                  </a:schemeClr>
                </a:solidFill>
                <a:hlinkClick r:id="rId3"/>
              </a:rPr>
              <a:t>https://www.scaledagile.com/enterprise-solutions/what-is-safe/</a:t>
            </a:r>
            <a:endParaRPr lang="nl-NL" altLang="nl-NL" sz="1000" dirty="0">
              <a:solidFill>
                <a:schemeClr val="accent2">
                  <a:lumMod val="75000"/>
                </a:schemeClr>
              </a:solidFill>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3</a:t>
            </a:fld>
            <a:endParaRPr lang="nl-NL"/>
          </a:p>
        </p:txBody>
      </p:sp>
    </p:spTree>
    <p:extLst>
      <p:ext uri="{BB962C8B-B14F-4D97-AF65-F5344CB8AC3E}">
        <p14:creationId xmlns:p14="http://schemas.microsoft.com/office/powerpoint/2010/main" val="3522464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EF057B78-8CD3-4F3F-A8F2-A49E4BCCAB0D}" type="slidenum">
              <a:rPr lang="en-US" altLang="nl-NL" sz="1200">
                <a:solidFill>
                  <a:srgbClr val="000000"/>
                </a:solidFill>
                <a:latin typeface="Times" pitchFamily="18" charset="0"/>
              </a:rPr>
              <a:pPr/>
              <a:t>30</a:t>
            </a:fld>
            <a:endParaRPr lang="en-US" altLang="nl-NL" sz="1200">
              <a:solidFill>
                <a:srgbClr val="000000"/>
              </a:solidFill>
              <a:latin typeface="Times"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defRPr/>
            </a:pPr>
            <a:r>
              <a:rPr lang="en-GB" altLang="nl-NL" sz="1000" b="1" dirty="0">
                <a:solidFill>
                  <a:srgbClr val="000000"/>
                </a:solidFill>
                <a:latin typeface="Times" pitchFamily="18" charset="0"/>
              </a:rPr>
              <a:t>Addition (remark made by student Tanya)</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b="1" dirty="0">
                <a:solidFill>
                  <a:srgbClr val="000000"/>
                </a:solidFill>
                <a:latin typeface="Times" pitchFamily="18" charset="0"/>
              </a:rPr>
              <a:t>The context in which Stage-gate versus Agile/SCRUM emerged</a:t>
            </a:r>
            <a:r>
              <a:rPr lang="en-GB" altLang="nl-NL" sz="1000" dirty="0">
                <a:solidFill>
                  <a:srgbClr val="000000"/>
                </a:solidFill>
                <a:latin typeface="Times" pitchFamily="18" charset="0"/>
              </a:rPr>
              <a:t>.</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dirty="0">
                <a:solidFill>
                  <a:srgbClr val="000000"/>
                </a:solidFill>
                <a:latin typeface="Times" pitchFamily="18" charset="0"/>
              </a:rPr>
              <a:t>Stage-gate is proposed in the US in the 1980s. At that time the PDMA (association of companies that want to exchange and create knowledge, tools and practices regarding new product development. The majority of the companies is developing high tech systems or rather complicated products (electronic equipment, cars, engines, and so on).</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dirty="0">
                <a:solidFill>
                  <a:srgbClr val="000000"/>
                </a:solidFill>
                <a:latin typeface="Times" pitchFamily="18" charset="0"/>
              </a:rPr>
              <a:t>In another culture, in Japan, a very simple cycle is proposed to develop. This approach is closer to agile (sprints)</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Plan</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Do</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Check</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Act</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Re-plan </a:t>
            </a:r>
          </a:p>
          <a:p>
            <a:pPr lvl="0" eaLnBrk="1" hangingPunct="1">
              <a:spcBef>
                <a:spcPct val="0"/>
              </a:spcBef>
              <a:defRPr/>
            </a:pPr>
            <a:r>
              <a:rPr lang="en-GB" altLang="nl-NL" sz="1000" dirty="0">
                <a:solidFill>
                  <a:srgbClr val="000000"/>
                </a:solidFill>
                <a:latin typeface="Times" pitchFamily="18" charset="0"/>
              </a:rPr>
              <a:t>(and so on) Furthermore in Japan many incremental steps are implemented and overall may have a radical effect (cycles).</a:t>
            </a:r>
          </a:p>
          <a:p>
            <a:pPr lvl="0" eaLnBrk="1" hangingPunct="1">
              <a:spcBef>
                <a:spcPct val="0"/>
              </a:spcBef>
              <a:defRPr/>
            </a:pPr>
            <a:endParaRPr lang="en-GB" altLang="nl-NL" sz="1000" dirty="0">
              <a:solidFill>
                <a:srgbClr val="000000"/>
              </a:solidFill>
              <a:latin typeface="Times" pitchFamily="18" charset="0"/>
            </a:endParaRPr>
          </a:p>
          <a:p>
            <a:pPr lvl="0" eaLnBrk="1" hangingPunct="1">
              <a:spcBef>
                <a:spcPct val="0"/>
              </a:spcBef>
              <a:defRPr/>
            </a:pPr>
            <a:r>
              <a:rPr lang="en-GB" altLang="nl-NL" sz="1000" dirty="0">
                <a:solidFill>
                  <a:srgbClr val="000000"/>
                </a:solidFill>
                <a:latin typeface="Times" pitchFamily="18" charset="0"/>
              </a:rPr>
              <a:t>In another Industry (later on in time) the IT industry the idea of agile projects emerged.</a:t>
            </a:r>
          </a:p>
          <a:p>
            <a:pPr lvl="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b="1" dirty="0">
                <a:solidFill>
                  <a:srgbClr val="000000"/>
                </a:solidFill>
                <a:latin typeface="Times" pitchFamily="18" charset="0"/>
              </a:rPr>
              <a:t>Context refers to </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type of culture 	(US versus Japan)</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Time frame 		(1980s versus 2000s)</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Industry 		(hardware technological systems versus software)</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Conclusion</a:t>
            </a:r>
            <a:r>
              <a:rPr lang="nl-NL" altLang="nl-NL" sz="1000" b="1" dirty="0">
                <a:latin typeface="Times" pitchFamily="18" charset="0"/>
              </a:rPr>
              <a:t>:</a:t>
            </a:r>
            <a:r>
              <a:rPr lang="nl-NL" altLang="nl-NL" sz="1000" dirty="0">
                <a:latin typeface="Times" pitchFamily="18" charset="0"/>
              </a:rPr>
              <a:t> </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really</a:t>
            </a:r>
            <a:r>
              <a:rPr lang="nl-NL" altLang="nl-NL" sz="1000" dirty="0">
                <a:latin typeface="Times" pitchFamily="18" charset="0"/>
              </a:rPr>
              <a:t> want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approach, </a:t>
            </a:r>
            <a:r>
              <a:rPr lang="nl-NL" altLang="nl-NL" sz="1000" dirty="0" err="1">
                <a:latin typeface="Times" pitchFamily="18" charset="0"/>
              </a:rPr>
              <a:t>value</a:t>
            </a:r>
            <a:r>
              <a:rPr lang="nl-NL" altLang="nl-NL" sz="1000" dirty="0">
                <a:latin typeface="Times" pitchFamily="18" charset="0"/>
              </a:rPr>
              <a:t>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see</a:t>
            </a:r>
            <a:r>
              <a:rPr lang="nl-NL" altLang="nl-NL" sz="1000" dirty="0">
                <a:latin typeface="Times" pitchFamily="18" charset="0"/>
              </a:rPr>
              <a:t>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limitations</a:t>
            </a:r>
            <a:r>
              <a:rPr lang="nl-NL" altLang="nl-NL" sz="1000" dirty="0">
                <a:latin typeface="Times" pitchFamily="18" charset="0"/>
              </a:rPr>
              <a:t> </a:t>
            </a:r>
            <a:r>
              <a:rPr lang="nl-NL" altLang="nl-NL" sz="1000" dirty="0" err="1">
                <a:latin typeface="Times" pitchFamily="18" charset="0"/>
              </a:rPr>
              <a:t>then</a:t>
            </a:r>
            <a:r>
              <a:rPr lang="nl-NL" altLang="nl-NL" sz="1000" dirty="0">
                <a:latin typeface="Times" pitchFamily="18" charset="0"/>
              </a:rPr>
              <a:t> go back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its</a:t>
            </a:r>
            <a:r>
              <a:rPr lang="nl-NL" altLang="nl-NL" sz="1000" dirty="0">
                <a:latin typeface="Times" pitchFamily="18" charset="0"/>
              </a:rPr>
              <a:t> </a:t>
            </a:r>
            <a:r>
              <a:rPr lang="nl-NL" altLang="nl-NL" sz="1000" dirty="0" err="1">
                <a:latin typeface="Times" pitchFamily="18" charset="0"/>
              </a:rPr>
              <a:t>original</a:t>
            </a:r>
            <a:r>
              <a:rPr lang="nl-NL" altLang="nl-NL" sz="1000" dirty="0">
                <a:latin typeface="Times" pitchFamily="18" charset="0"/>
              </a:rPr>
              <a:t> context (</a:t>
            </a:r>
            <a:r>
              <a:rPr lang="nl-NL" altLang="nl-NL" sz="1000" dirty="0" err="1">
                <a:latin typeface="Times" pitchFamily="18" charset="0"/>
              </a:rPr>
              <a:t>what</a:t>
            </a:r>
            <a:r>
              <a:rPr lang="nl-NL" altLang="nl-NL" sz="1000" dirty="0">
                <a:latin typeface="Times" pitchFamily="18" charset="0"/>
              </a:rPr>
              <a:t> was </a:t>
            </a:r>
            <a:r>
              <a:rPr lang="nl-NL" altLang="nl-NL" sz="1000" dirty="0" err="1">
                <a:latin typeface="Times" pitchFamily="18" charset="0"/>
              </a:rPr>
              <a:t>the</a:t>
            </a:r>
            <a:r>
              <a:rPr lang="nl-NL" altLang="nl-NL" sz="1000" dirty="0">
                <a:latin typeface="Times" pitchFamily="18" charset="0"/>
              </a:rPr>
              <a:t> context in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apporach</a:t>
            </a:r>
            <a:r>
              <a:rPr lang="nl-NL" altLang="nl-NL" sz="1000" dirty="0">
                <a:latin typeface="Times" pitchFamily="18" charset="0"/>
              </a:rPr>
              <a:t> made sense?)</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Then</a:t>
            </a:r>
            <a:r>
              <a:rPr lang="nl-NL" altLang="nl-NL" sz="1000" dirty="0">
                <a:latin typeface="Times" pitchFamily="18" charset="0"/>
              </a:rPr>
              <a:t> </a:t>
            </a:r>
            <a:r>
              <a:rPr lang="nl-NL" altLang="nl-NL" sz="1000" dirty="0" err="1">
                <a:latin typeface="Times" pitchFamily="18" charset="0"/>
              </a:rPr>
              <a:t>formulate</a:t>
            </a:r>
            <a:r>
              <a:rPr lang="nl-NL" altLang="nl-NL" sz="1000" dirty="0">
                <a:latin typeface="Times" pitchFamily="18" charset="0"/>
              </a:rPr>
              <a:t> </a:t>
            </a:r>
            <a:r>
              <a:rPr lang="nl-NL" altLang="nl-NL" sz="1000" dirty="0" err="1">
                <a:latin typeface="Times" pitchFamily="18" charset="0"/>
              </a:rPr>
              <a:t>assumptions</a:t>
            </a:r>
            <a:r>
              <a:rPr lang="nl-NL" altLang="nl-NL" sz="1000" dirty="0">
                <a:latin typeface="Times" pitchFamily="18" charset="0"/>
              </a:rPr>
              <a:t>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decide</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use</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use</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approach.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EF057B78-8CD3-4F3F-A8F2-A49E4BCCAB0D}" type="slidenum">
              <a:rPr lang="en-US" altLang="nl-NL" sz="1200">
                <a:solidFill>
                  <a:srgbClr val="000000"/>
                </a:solidFill>
                <a:latin typeface="Times" pitchFamily="18" charset="0"/>
              </a:rPr>
              <a:pPr/>
              <a:t>31</a:t>
            </a:fld>
            <a:endParaRPr lang="en-US" altLang="nl-NL" sz="1200">
              <a:solidFill>
                <a:srgbClr val="000000"/>
              </a:solidFill>
              <a:latin typeface="Times"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defRPr/>
            </a:pPr>
            <a:endParaRPr lang="nl-NL" altLang="nl-NL" sz="1000" dirty="0">
              <a:latin typeface="Times" pitchFamily="18" charset="0"/>
            </a:endParaRPr>
          </a:p>
        </p:txBody>
      </p:sp>
    </p:spTree>
    <p:extLst>
      <p:ext uri="{BB962C8B-B14F-4D97-AF65-F5344CB8AC3E}">
        <p14:creationId xmlns:p14="http://schemas.microsoft.com/office/powerpoint/2010/main" val="2048940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46AFD7BF-F1A4-4909-937E-1EEEDFEDC64A}" type="slidenum">
              <a:rPr lang="en-US" altLang="nl-NL" sz="1200">
                <a:solidFill>
                  <a:srgbClr val="000000"/>
                </a:solidFill>
                <a:latin typeface="Times" pitchFamily="18" charset="0"/>
              </a:rPr>
              <a:pPr/>
              <a:t>32</a:t>
            </a:fld>
            <a:endParaRPr lang="en-US" altLang="nl-NL" sz="1200">
              <a:solidFill>
                <a:srgbClr val="000000"/>
              </a:solidFill>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244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31577">
              <a:defRPr sz="2400">
                <a:solidFill>
                  <a:schemeClr val="tx1"/>
                </a:solidFill>
                <a:latin typeface="Tahoma" pitchFamily="34" charset="0"/>
              </a:defRPr>
            </a:lvl1pPr>
            <a:lvl2pPr marL="743990" indent="-286150" defTabSz="931577">
              <a:defRPr sz="2400">
                <a:solidFill>
                  <a:schemeClr val="tx1"/>
                </a:solidFill>
                <a:latin typeface="Tahoma" pitchFamily="34" charset="0"/>
              </a:defRPr>
            </a:lvl2pPr>
            <a:lvl3pPr marL="1144600" indent="-228920" defTabSz="931577">
              <a:defRPr sz="2400">
                <a:solidFill>
                  <a:schemeClr val="tx1"/>
                </a:solidFill>
                <a:latin typeface="Tahoma" pitchFamily="34" charset="0"/>
              </a:defRPr>
            </a:lvl3pPr>
            <a:lvl4pPr marL="1602440" indent="-228920" defTabSz="931577">
              <a:defRPr sz="2400">
                <a:solidFill>
                  <a:schemeClr val="tx1"/>
                </a:solidFill>
                <a:latin typeface="Tahoma" pitchFamily="34" charset="0"/>
              </a:defRPr>
            </a:lvl4pPr>
            <a:lvl5pPr marL="2060280" indent="-228920" defTabSz="931577">
              <a:defRPr sz="2400">
                <a:solidFill>
                  <a:schemeClr val="tx1"/>
                </a:solidFill>
                <a:latin typeface="Tahoma" pitchFamily="34" charset="0"/>
              </a:defRPr>
            </a:lvl5pPr>
            <a:lvl6pPr marL="2518120" indent="-228920" defTabSz="931577" eaLnBrk="0" fontAlgn="base" hangingPunct="0">
              <a:spcBef>
                <a:spcPct val="0"/>
              </a:spcBef>
              <a:spcAft>
                <a:spcPct val="0"/>
              </a:spcAft>
              <a:defRPr sz="2400">
                <a:solidFill>
                  <a:schemeClr val="tx1"/>
                </a:solidFill>
                <a:latin typeface="Tahoma" pitchFamily="34" charset="0"/>
              </a:defRPr>
            </a:lvl6pPr>
            <a:lvl7pPr marL="2975961" indent="-228920" defTabSz="931577" eaLnBrk="0" fontAlgn="base" hangingPunct="0">
              <a:spcBef>
                <a:spcPct val="0"/>
              </a:spcBef>
              <a:spcAft>
                <a:spcPct val="0"/>
              </a:spcAft>
              <a:defRPr sz="2400">
                <a:solidFill>
                  <a:schemeClr val="tx1"/>
                </a:solidFill>
                <a:latin typeface="Tahoma" pitchFamily="34" charset="0"/>
              </a:defRPr>
            </a:lvl7pPr>
            <a:lvl8pPr marL="3433801" indent="-228920" defTabSz="931577" eaLnBrk="0" fontAlgn="base" hangingPunct="0">
              <a:spcBef>
                <a:spcPct val="0"/>
              </a:spcBef>
              <a:spcAft>
                <a:spcPct val="0"/>
              </a:spcAft>
              <a:defRPr sz="2400">
                <a:solidFill>
                  <a:schemeClr val="tx1"/>
                </a:solidFill>
                <a:latin typeface="Tahoma" pitchFamily="34" charset="0"/>
              </a:defRPr>
            </a:lvl8pPr>
            <a:lvl9pPr marL="3891641" indent="-228920" defTabSz="931577" eaLnBrk="0" fontAlgn="base" hangingPunct="0">
              <a:spcBef>
                <a:spcPct val="0"/>
              </a:spcBef>
              <a:spcAft>
                <a:spcPct val="0"/>
              </a:spcAft>
              <a:defRPr sz="2400">
                <a:solidFill>
                  <a:schemeClr val="tx1"/>
                </a:solidFill>
                <a:latin typeface="Tahoma" pitchFamily="34" charset="0"/>
              </a:defRPr>
            </a:lvl9pPr>
          </a:lstStyle>
          <a:p>
            <a:pPr marL="0" marR="0" lvl="0" indent="0" algn="r" defTabSz="931577" rtl="0" eaLnBrk="0" fontAlgn="base" latinLnBrk="0" hangingPunct="0">
              <a:lnSpc>
                <a:spcPct val="100000"/>
              </a:lnSpc>
              <a:spcBef>
                <a:spcPct val="0"/>
              </a:spcBef>
              <a:spcAft>
                <a:spcPct val="0"/>
              </a:spcAft>
              <a:buClrTx/>
              <a:buSzTx/>
              <a:buFontTx/>
              <a:buNone/>
              <a:tabLst/>
              <a:defRPr/>
            </a:pPr>
            <a:fld id="{44CA82D6-2682-4A83-BCBD-EB9B65AB338F}" type="slidenum">
              <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31577" rtl="0" eaLnBrk="0" fontAlgn="base" latinLnBrk="0" hangingPunct="0">
                <a:lnSpc>
                  <a:spcPct val="100000"/>
                </a:lnSpc>
                <a:spcBef>
                  <a:spcPct val="0"/>
                </a:spcBef>
                <a:spcAft>
                  <a:spcPct val="0"/>
                </a:spcAft>
                <a:buClrTx/>
                <a:buSzTx/>
                <a:buFontTx/>
                <a:buNone/>
                <a:tabLst/>
                <a:defRPr/>
              </a:pPr>
              <a:t>34</a:t>
            </a:fld>
            <a:endPar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p:cNvSpPr>
            <a:spLocks noGrp="1" noRot="1" noChangeAspect="1" noChangeArrowheads="1" noTextEdit="1"/>
          </p:cNvSpPr>
          <p:nvPr>
            <p:ph type="sldImg"/>
          </p:nvPr>
        </p:nvSpPr>
        <p:spPr>
          <a:xfrm>
            <a:off x="915988" y="744538"/>
            <a:ext cx="4975225" cy="3730625"/>
          </a:xfrm>
          <a:ln/>
        </p:spPr>
      </p:sp>
      <p:sp>
        <p:nvSpPr>
          <p:cNvPr id="70660" name="Rectangle 3"/>
          <p:cNvSpPr>
            <a:spLocks noGrp="1" noChangeArrowheads="1"/>
          </p:cNvSpPr>
          <p:nvPr>
            <p:ph type="body" idx="1"/>
          </p:nvPr>
        </p:nvSpPr>
        <p:spPr>
          <a:noFill/>
        </p:spPr>
        <p:txBody>
          <a:bodyPr/>
          <a:lstStyle/>
          <a:p>
            <a:endParaRPr lang="nl-NL" altLang="nl-NL" smtClean="0">
              <a:latin typeface="Times" pitchFamily="18" charset="0"/>
            </a:endParaRPr>
          </a:p>
        </p:txBody>
      </p:sp>
    </p:spTree>
    <p:extLst>
      <p:ext uri="{BB962C8B-B14F-4D97-AF65-F5344CB8AC3E}">
        <p14:creationId xmlns:p14="http://schemas.microsoft.com/office/powerpoint/2010/main" val="76373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4</a:t>
            </a:fld>
            <a:endParaRPr lang="nl-NL">
              <a:solidFill>
                <a:prstClr val="black"/>
              </a:solidFill>
            </a:endParaRPr>
          </a:p>
        </p:txBody>
      </p:sp>
    </p:spTree>
    <p:extLst>
      <p:ext uri="{BB962C8B-B14F-4D97-AF65-F5344CB8AC3E}">
        <p14:creationId xmlns:p14="http://schemas.microsoft.com/office/powerpoint/2010/main" val="407770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249E4B66-7AE7-4E66-A829-0456C48D0BF6}" type="slidenum">
              <a:rPr lang="nl-NL" smtClean="0"/>
              <a:pPr/>
              <a:t>5</a:t>
            </a:fld>
            <a:endParaRPr lang="nl-NL"/>
          </a:p>
        </p:txBody>
      </p:sp>
    </p:spTree>
    <p:extLst>
      <p:ext uri="{BB962C8B-B14F-4D97-AF65-F5344CB8AC3E}">
        <p14:creationId xmlns:p14="http://schemas.microsoft.com/office/powerpoint/2010/main" val="38493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249E4B66-7AE7-4E66-A829-0456C48D0BF6}" type="slidenum">
              <a:rPr lang="nl-NL" smtClean="0"/>
              <a:pPr/>
              <a:t>6</a:t>
            </a:fld>
            <a:endParaRPr lang="nl-NL"/>
          </a:p>
        </p:txBody>
      </p:sp>
    </p:spTree>
    <p:extLst>
      <p:ext uri="{BB962C8B-B14F-4D97-AF65-F5344CB8AC3E}">
        <p14:creationId xmlns:p14="http://schemas.microsoft.com/office/powerpoint/2010/main" val="282194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249E4B66-7AE7-4E66-A829-0456C48D0BF6}" type="slidenum">
              <a:rPr lang="nl-NL" smtClean="0"/>
              <a:pPr/>
              <a:t>7</a:t>
            </a:fld>
            <a:endParaRPr lang="nl-NL"/>
          </a:p>
        </p:txBody>
      </p:sp>
    </p:spTree>
    <p:extLst>
      <p:ext uri="{BB962C8B-B14F-4D97-AF65-F5344CB8AC3E}">
        <p14:creationId xmlns:p14="http://schemas.microsoft.com/office/powerpoint/2010/main" val="2808000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8</a:t>
            </a:fld>
            <a:endParaRPr lang="nl-NL"/>
          </a:p>
        </p:txBody>
      </p:sp>
    </p:spTree>
    <p:extLst>
      <p:ext uri="{BB962C8B-B14F-4D97-AF65-F5344CB8AC3E}">
        <p14:creationId xmlns:p14="http://schemas.microsoft.com/office/powerpoint/2010/main" val="324337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9</a:t>
            </a:fld>
            <a:endParaRPr lang="nl-NL"/>
          </a:p>
        </p:txBody>
      </p:sp>
    </p:spTree>
    <p:extLst>
      <p:ext uri="{BB962C8B-B14F-4D97-AF65-F5344CB8AC3E}">
        <p14:creationId xmlns:p14="http://schemas.microsoft.com/office/powerpoint/2010/main" val="3817893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779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09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288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161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551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3"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smtClean="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smtClean="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47150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a:xfrm>
            <a:off x="457203"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smtClean="0"/>
              <a:t>Click to edit Master text styles</a:t>
            </a:r>
          </a:p>
          <a:p>
            <a:pPr lvl="1"/>
            <a:r>
              <a:rPr lang="en-US" dirty="0" err="1" smtClean="0"/>
              <a:t>Second level</a:t>
            </a:r>
          </a:p>
          <a:p>
            <a:pPr lvl="2"/>
            <a:r>
              <a:rPr lang="en-US" dirty="0" err="1" smtClean="0"/>
              <a:t>Third level</a:t>
            </a:r>
          </a:p>
        </p:txBody>
      </p:sp>
    </p:spTree>
    <p:extLst>
      <p:ext uri="{BB962C8B-B14F-4D97-AF65-F5344CB8AC3E}">
        <p14:creationId xmlns:p14="http://schemas.microsoft.com/office/powerpoint/2010/main" val="188566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1327213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1"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smtClean="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smtClean="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18033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a:xfrm>
            <a:off x="457201"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smtClean="0"/>
              <a:t>Click to edit Master text styles</a:t>
            </a:r>
          </a:p>
          <a:p>
            <a:pPr lvl="1"/>
            <a:r>
              <a:rPr lang="en-US" dirty="0" err="1" smtClean="0"/>
              <a:t>Second level</a:t>
            </a:r>
          </a:p>
          <a:p>
            <a:pPr lvl="2"/>
            <a:r>
              <a:rPr lang="en-US" dirty="0" err="1" smtClean="0"/>
              <a:t>Third level</a:t>
            </a:r>
          </a:p>
        </p:txBody>
      </p:sp>
    </p:spTree>
    <p:extLst>
      <p:ext uri="{BB962C8B-B14F-4D97-AF65-F5344CB8AC3E}">
        <p14:creationId xmlns:p14="http://schemas.microsoft.com/office/powerpoint/2010/main" val="960261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239022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51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solidFill>
                <a:srgbClr val="00000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43760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10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4773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93298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67938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82400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54419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43951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15220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3057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6738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51082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19942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51326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37C50D86-0902-45CD-ADAE-F2777D794CB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8210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8057B6E0-6BF6-4C39-B34A-022DAD1FA71B}"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816CAEF3-38A0-4E69-9CB0-8997424DDA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16267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A81359A2-0E27-474B-B1A2-840CB7D6BA71}"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7C843706-98C2-4611-AB5C-9149208027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66360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CDD70C6E-8662-4CC8-B30B-346DE5E55E9E}"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76A7182A-7087-46A6-9343-D06B64F314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4641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A584B78D-4BF1-4799-B643-BB474CF3D41E}" type="datetime4">
              <a:rPr lang="en-US">
                <a:solidFill>
                  <a:srgbClr val="000000"/>
                </a:solidFill>
              </a:rPr>
              <a:pPr>
                <a:defRPr/>
              </a:pPr>
              <a:t>May 8, 2023</a:t>
            </a:fld>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pPr>
              <a:defRPr/>
            </a:pPr>
            <a:fld id="{BE843C4E-ACA8-40B6-B1CD-961776C1C2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138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7280F502-20F3-4357-9660-C2268F13DBC7}" type="datetime4">
              <a:rPr lang="en-US">
                <a:solidFill>
                  <a:srgbClr val="000000"/>
                </a:solidFill>
              </a:rPr>
              <a:pPr>
                <a:defRPr/>
              </a:pPr>
              <a:t>May 8, 2023</a:t>
            </a:fld>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pPr>
              <a:defRPr/>
            </a:pPr>
            <a:fld id="{B139C6E7-8B01-4AF1-A774-BC58A49C19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9661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p:txBody>
          <a:bodyPr/>
          <a:lstStyle>
            <a:lvl1pPr>
              <a:defRPr/>
            </a:lvl1pPr>
          </a:lstStyle>
          <a:p>
            <a:pPr>
              <a:defRPr/>
            </a:pPr>
            <a:fld id="{345624F3-DA5A-45DE-B6F6-2A25D5D672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887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09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58881A3-AF30-40A2-9455-21846376C25C}"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6165A502-F4B2-491F-B01D-AF18E284D9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8042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CF3AA46-5098-4FE5-ADCC-CDC1ABF0F8C8}" type="datetime4">
              <a:rPr lang="en-US">
                <a:solidFill>
                  <a:srgbClr val="000000"/>
                </a:solidFill>
              </a:rPr>
              <a:pPr>
                <a:defRPr/>
              </a:pPr>
              <a:t>May 8,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24E4AC2C-71F4-4A34-84E9-414859BAD76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0470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561FD538-F692-404E-B624-A821EAE114BA}"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F8C33648-9009-424B-A88B-C73C76B3C7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353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948DB8A6-5466-49F1-8757-DBA53DF6028D}" type="datetime4">
              <a:rPr lang="en-US">
                <a:solidFill>
                  <a:srgbClr val="000000"/>
                </a:solidFill>
              </a:rPr>
              <a:pPr>
                <a:defRPr/>
              </a:pPr>
              <a:t>May 8,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BF5BCD37-A9F6-43EC-A27C-72EDCF4E39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0910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latin typeface="Times" charset="0"/>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0"/>
            <a:ext cx="2065338"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charset="0"/>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solidFill>
                  <a:srgbClr val="000000"/>
                </a:solidFill>
                <a:latin typeface="+mn-lt"/>
              </a:defRPr>
            </a:lvl1pPr>
          </a:lstStyle>
          <a:p>
            <a:pPr>
              <a:defRPr/>
            </a:pPr>
            <a:endParaRPr lang="en-US"/>
          </a:p>
        </p:txBody>
      </p:sp>
      <p:sp>
        <p:nvSpPr>
          <p:cNvPr id="8" name="Rectangle 8"/>
          <p:cNvSpPr>
            <a:spLocks noGrp="1" noChangeArrowheads="1"/>
          </p:cNvSpPr>
          <p:nvPr>
            <p:ph type="sldNum" sz="quarter" idx="11"/>
          </p:nvPr>
        </p:nvSpPr>
        <p:spPr>
          <a:xfrm>
            <a:off x="6477000" y="5621338"/>
            <a:ext cx="1905000" cy="228600"/>
          </a:xfrm>
        </p:spPr>
        <p:txBody>
          <a:bodyPr/>
          <a:lstStyle>
            <a:lvl1pPr>
              <a:defRPr/>
            </a:lvl1pPr>
          </a:lstStyle>
          <a:p>
            <a:pPr>
              <a:defRPr/>
            </a:pPr>
            <a:fld id="{724A49D6-506E-4BB5-9E63-FD2631375C3C}" type="slidenum">
              <a:rPr lang="en-US"/>
              <a:pPr>
                <a:defRPr/>
              </a:pPr>
              <a:t>‹#›</a:t>
            </a:fld>
            <a:endParaRPr lang="en-US"/>
          </a:p>
        </p:txBody>
      </p:sp>
    </p:spTree>
    <p:extLst>
      <p:ext uri="{BB962C8B-B14F-4D97-AF65-F5344CB8AC3E}">
        <p14:creationId xmlns:p14="http://schemas.microsoft.com/office/powerpoint/2010/main" val="1030822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0FBF173-D358-44FD-A017-721C3C793EE3}" type="slidenum">
              <a:rPr lang="en-US"/>
              <a:pPr>
                <a:defRPr/>
              </a:pPr>
              <a:t>‹#›</a:t>
            </a:fld>
            <a:endParaRPr lang="en-US"/>
          </a:p>
        </p:txBody>
      </p:sp>
    </p:spTree>
    <p:extLst>
      <p:ext uri="{BB962C8B-B14F-4D97-AF65-F5344CB8AC3E}">
        <p14:creationId xmlns:p14="http://schemas.microsoft.com/office/powerpoint/2010/main" val="1795915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8C166679-1DF3-4D5F-9B99-D54E9FF4BA65}" type="slidenum">
              <a:rPr lang="en-US"/>
              <a:pPr>
                <a:defRPr/>
              </a:pPr>
              <a:t>‹#›</a:t>
            </a:fld>
            <a:endParaRPr lang="en-US"/>
          </a:p>
        </p:txBody>
      </p:sp>
    </p:spTree>
    <p:extLst>
      <p:ext uri="{BB962C8B-B14F-4D97-AF65-F5344CB8AC3E}">
        <p14:creationId xmlns:p14="http://schemas.microsoft.com/office/powerpoint/2010/main" val="33492330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34EB1625-3D85-4393-A397-D1F2162701D0}" type="slidenum">
              <a:rPr lang="en-US"/>
              <a:pPr>
                <a:defRPr/>
              </a:pPr>
              <a:t>‹#›</a:t>
            </a:fld>
            <a:endParaRPr lang="en-US"/>
          </a:p>
        </p:txBody>
      </p:sp>
    </p:spTree>
    <p:extLst>
      <p:ext uri="{BB962C8B-B14F-4D97-AF65-F5344CB8AC3E}">
        <p14:creationId xmlns:p14="http://schemas.microsoft.com/office/powerpoint/2010/main" val="3243824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DEA204E0-0436-4A68-A87A-A8E932BDBD3A}" type="slidenum">
              <a:rPr lang="en-US"/>
              <a:pPr>
                <a:defRPr/>
              </a:pPr>
              <a:t>‹#›</a:t>
            </a:fld>
            <a:endParaRPr lang="en-US"/>
          </a:p>
        </p:txBody>
      </p:sp>
    </p:spTree>
    <p:extLst>
      <p:ext uri="{BB962C8B-B14F-4D97-AF65-F5344CB8AC3E}">
        <p14:creationId xmlns:p14="http://schemas.microsoft.com/office/powerpoint/2010/main" val="276631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26F1628F-4751-4D0D-98E0-D9014193BD70}" type="slidenum">
              <a:rPr lang="en-US"/>
              <a:pPr>
                <a:defRPr/>
              </a:pPr>
              <a:t>‹#›</a:t>
            </a:fld>
            <a:endParaRPr lang="en-US"/>
          </a:p>
        </p:txBody>
      </p:sp>
    </p:spTree>
    <p:extLst>
      <p:ext uri="{BB962C8B-B14F-4D97-AF65-F5344CB8AC3E}">
        <p14:creationId xmlns:p14="http://schemas.microsoft.com/office/powerpoint/2010/main" val="325793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0617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C0B8647C-DE2E-4F7B-9EBA-B81A4728AC9C}" type="slidenum">
              <a:rPr lang="en-US"/>
              <a:pPr>
                <a:defRPr/>
              </a:pPr>
              <a:t>‹#›</a:t>
            </a:fld>
            <a:endParaRPr lang="en-US"/>
          </a:p>
        </p:txBody>
      </p:sp>
    </p:spTree>
    <p:extLst>
      <p:ext uri="{BB962C8B-B14F-4D97-AF65-F5344CB8AC3E}">
        <p14:creationId xmlns:p14="http://schemas.microsoft.com/office/powerpoint/2010/main" val="455200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B0CBA41-8CFF-455E-A8AA-5AA2700AAD34}" type="slidenum">
              <a:rPr lang="en-US"/>
              <a:pPr>
                <a:defRPr/>
              </a:pPr>
              <a:t>‹#›</a:t>
            </a:fld>
            <a:endParaRPr lang="en-US"/>
          </a:p>
        </p:txBody>
      </p:sp>
    </p:spTree>
    <p:extLst>
      <p:ext uri="{BB962C8B-B14F-4D97-AF65-F5344CB8AC3E}">
        <p14:creationId xmlns:p14="http://schemas.microsoft.com/office/powerpoint/2010/main" val="131749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0F8D6A6E-270F-4AAE-B230-D99BA24F7562}" type="slidenum">
              <a:rPr lang="en-US"/>
              <a:pPr>
                <a:defRPr/>
              </a:pPr>
              <a:t>‹#›</a:t>
            </a:fld>
            <a:endParaRPr lang="en-US"/>
          </a:p>
        </p:txBody>
      </p:sp>
    </p:spTree>
    <p:extLst>
      <p:ext uri="{BB962C8B-B14F-4D97-AF65-F5344CB8AC3E}">
        <p14:creationId xmlns:p14="http://schemas.microsoft.com/office/powerpoint/2010/main" val="1870319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98E2106C-839A-49CD-B210-2C100A580307}" type="slidenum">
              <a:rPr lang="en-US"/>
              <a:pPr>
                <a:defRPr/>
              </a:pPr>
              <a:t>‹#›</a:t>
            </a:fld>
            <a:endParaRPr lang="en-US"/>
          </a:p>
        </p:txBody>
      </p:sp>
    </p:spTree>
    <p:extLst>
      <p:ext uri="{BB962C8B-B14F-4D97-AF65-F5344CB8AC3E}">
        <p14:creationId xmlns:p14="http://schemas.microsoft.com/office/powerpoint/2010/main" val="33158658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98CCB768-9CF9-4FCA-9263-792E46B0545B}" type="slidenum">
              <a:rPr lang="en-US"/>
              <a:pPr>
                <a:defRPr/>
              </a:pPr>
              <a:t>‹#›</a:t>
            </a:fld>
            <a:endParaRPr lang="en-US"/>
          </a:p>
        </p:txBody>
      </p:sp>
    </p:spTree>
    <p:extLst>
      <p:ext uri="{BB962C8B-B14F-4D97-AF65-F5344CB8AC3E}">
        <p14:creationId xmlns:p14="http://schemas.microsoft.com/office/powerpoint/2010/main" val="35895005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AD5C4C09-DA1A-42DD-BD31-A220C6D31F08}" type="slidenum">
              <a:rPr lang="en-US"/>
              <a:pPr>
                <a:defRPr/>
              </a:pPr>
              <a:t>‹#›</a:t>
            </a:fld>
            <a:endParaRPr lang="en-US"/>
          </a:p>
        </p:txBody>
      </p:sp>
    </p:spTree>
    <p:extLst>
      <p:ext uri="{BB962C8B-B14F-4D97-AF65-F5344CB8AC3E}">
        <p14:creationId xmlns:p14="http://schemas.microsoft.com/office/powerpoint/2010/main" val="21805091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13767B89-7BB0-4093-970A-711CB44CE331}" type="slidenum">
              <a:rPr lang="en-US"/>
              <a:pPr>
                <a:defRPr/>
              </a:pPr>
              <a:t>‹#›</a:t>
            </a:fld>
            <a:endParaRPr lang="en-US"/>
          </a:p>
        </p:txBody>
      </p:sp>
    </p:spTree>
    <p:extLst>
      <p:ext uri="{BB962C8B-B14F-4D97-AF65-F5344CB8AC3E}">
        <p14:creationId xmlns:p14="http://schemas.microsoft.com/office/powerpoint/2010/main" val="235660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021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10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310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58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4.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jpe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65061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8"/>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Edit the style of the model</a:t>
            </a:r>
          </a:p>
          <a:p>
            <a:pPr lvl="1"/>
            <a:r>
              <a:rPr lang="nl-NL" smtClean="0"/>
              <a:t>Second level</a:t>
            </a:r>
          </a:p>
          <a:p>
            <a:pPr lvl="2"/>
            <a:r>
              <a:rPr lang="nl-NL" smtClean="0"/>
              <a:t>Third level</a:t>
            </a:r>
          </a:p>
        </p:txBody>
      </p:sp>
      <p:sp>
        <p:nvSpPr>
          <p:cNvPr id="4" name="Tijdelijke aanduiding voor datum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8-5-2023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2" y="2"/>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81172784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iming>
    <p:tnLst>
      <p:par>
        <p:cTn id="1" dur="indefinite" restart="never" nodeType="tmRoot"/>
      </p:par>
    </p:tnLst>
  </p:timing>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7"/>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Edit the style of the model</a:t>
            </a:r>
          </a:p>
          <a:p>
            <a:pPr lvl="1"/>
            <a:r>
              <a:rPr lang="nl-NL" smtClean="0"/>
              <a:t>Second level</a:t>
            </a:r>
          </a:p>
          <a:p>
            <a:pPr lvl="2"/>
            <a:r>
              <a:rPr lang="nl-NL" smtClean="0"/>
              <a:t>Third level</a:t>
            </a:r>
          </a:p>
        </p:txBody>
      </p:sp>
      <p:sp>
        <p:nvSpPr>
          <p:cNvPr id="4" name="Tijdelijke aanduiding voor datum 3"/>
          <p:cNvSpPr>
            <a:spLocks noGrp="1"/>
          </p:cNvSpPr>
          <p:nvPr>
            <p:ph type="dt" sz="half" idx="2"/>
          </p:nvPr>
        </p:nvSpPr>
        <p:spPr>
          <a:xfrm>
            <a:off x="457200" y="6356351"/>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8-5-2023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1" y="1"/>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5766023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iming>
    <p:tnLst>
      <p:par>
        <p:cTn id="1" dur="indefinite" restart="never" nodeType="tmRoot"/>
      </p:par>
    </p:tnLst>
  </p:timing>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7704869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1027"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1029"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1030"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lvl1pPr>
          </a:lstStyle>
          <a:p>
            <a:pPr>
              <a:defRPr/>
            </a:pPr>
            <a:fld id="{D03E3C89-8499-4245-87F5-61C7CC5B48AD}" type="datetime4">
              <a:rPr lang="en-US">
                <a:solidFill>
                  <a:srgbClr val="000000"/>
                </a:solidFill>
                <a:latin typeface="Tahoma" pitchFamily="34" charset="0"/>
              </a:rPr>
              <a:pPr>
                <a:defRPr/>
              </a:pPr>
              <a:t>May 8, 2023</a:t>
            </a:fld>
            <a:endParaRPr lang="en-US">
              <a:solidFill>
                <a:srgbClr val="000000"/>
              </a:solidFill>
              <a:latin typeface="Tahoma" pitchFamily="34" charset="0"/>
            </a:endParaRPr>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vl1pPr>
          </a:lstStyle>
          <a:p>
            <a:pPr>
              <a:defRPr/>
            </a:pPr>
            <a:fld id="{07644E1D-4ABD-49AC-8170-EB03DC82192F}" type="slidenum">
              <a:rPr lang="en-US">
                <a:solidFill>
                  <a:srgbClr val="000000"/>
                </a:solidFill>
                <a:latin typeface="Tahoma" pitchFamily="34" charset="0"/>
              </a:rPr>
              <a:pPr>
                <a:defRPr/>
              </a:pPr>
              <a:t>‹#›</a:t>
            </a:fld>
            <a:endParaRPr lang="en-US">
              <a:solidFill>
                <a:srgbClr val="000000"/>
              </a:solidFill>
              <a:latin typeface="Tahoma" pitchFamily="34" charset="0"/>
            </a:endParaRPr>
          </a:p>
        </p:txBody>
      </p:sp>
    </p:spTree>
    <p:extLst>
      <p:ext uri="{BB962C8B-B14F-4D97-AF65-F5344CB8AC3E}">
        <p14:creationId xmlns:p14="http://schemas.microsoft.com/office/powerpoint/2010/main" val="239891259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latin typeface="Times" charset="0"/>
            </a:endParaRPr>
          </a:p>
        </p:txBody>
      </p:sp>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3076" name="Rectangle 4"/>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charset="0"/>
            </a:endParaRPr>
          </a:p>
        </p:txBody>
      </p:sp>
      <p:sp>
        <p:nvSpPr>
          <p:cNvPr id="3077"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3078" name="Rectangle 6"/>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313352" name="Rectangle 8"/>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solidFill>
                  <a:srgbClr val="000000"/>
                </a:solidFill>
                <a:latin typeface="+mn-lt"/>
              </a:defRPr>
            </a:lvl1pPr>
          </a:lstStyle>
          <a:p>
            <a:pPr>
              <a:defRPr/>
            </a:pPr>
            <a:fld id="{D866B729-635C-4754-9423-BA6A27B31DDD}" type="slidenum">
              <a:rPr lang="en-US"/>
              <a:pPr>
                <a:defRPr/>
              </a:pPr>
              <a:t>‹#›</a:t>
            </a:fld>
            <a:endParaRPr lang="en-US"/>
          </a:p>
        </p:txBody>
      </p:sp>
    </p:spTree>
    <p:extLst>
      <p:ext uri="{BB962C8B-B14F-4D97-AF65-F5344CB8AC3E}">
        <p14:creationId xmlns:p14="http://schemas.microsoft.com/office/powerpoint/2010/main" val="63882671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interqualitybg.com/en/resources/scrum-and-agile-resources/agile-methodology"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kruschecompany.com/agile-software-development/"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en.wikipedia.org/wiki/Shirin_Nesha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Bricolage" TargetMode="External"/><Relationship Id="rId13" Type="http://schemas.openxmlformats.org/officeDocument/2006/relationships/hyperlink" Target="https://en.wikipedia.org/wiki/Strategic_information_system" TargetMode="External"/><Relationship Id="rId3" Type="http://schemas.openxmlformats.org/officeDocument/2006/relationships/hyperlink" Target="https://en.wikipedia.org/w/index.php?title=Bricolage&amp;action=edit&amp;section=15" TargetMode="External"/><Relationship Id="rId7" Type="http://schemas.openxmlformats.org/officeDocument/2006/relationships/hyperlink" Target="https://en.wikipedia.org/wiki/Bricolage#cite_note-23" TargetMode="External"/><Relationship Id="rId12" Type="http://schemas.openxmlformats.org/officeDocument/2006/relationships/hyperlink" Target="https://en.wikipedia.org/wiki/Claudio_Ciborra" TargetMode="External"/><Relationship Id="rId2" Type="http://schemas.openxmlformats.org/officeDocument/2006/relationships/notesSlide" Target="../notesSlides/notesSlide15.xml"/><Relationship Id="rId16" Type="http://schemas.openxmlformats.org/officeDocument/2006/relationships/hyperlink" Target="https://en.wikipedia.org/wiki/Bricolage#cite_note-19" TargetMode="External"/><Relationship Id="rId1" Type="http://schemas.openxmlformats.org/officeDocument/2006/relationships/slideLayout" Target="../slideLayouts/slideLayout7.xml"/><Relationship Id="rId6" Type="http://schemas.openxmlformats.org/officeDocument/2006/relationships/hyperlink" Target="https://en.wikipedia.org/wiki/Bricolage#cite_note-22" TargetMode="External"/><Relationship Id="rId11" Type="http://schemas.openxmlformats.org/officeDocument/2006/relationships/hyperlink" Target="https://en.wikipedia.org/wiki/Information_systems" TargetMode="External"/><Relationship Id="rId5" Type="http://schemas.openxmlformats.org/officeDocument/2006/relationships/hyperlink" Target="https://en.wikipedia.org/wiki/Shirin_Neshat" TargetMode="External"/><Relationship Id="rId15" Type="http://schemas.openxmlformats.org/officeDocument/2006/relationships/hyperlink" Target="https://en.wikipedia.org/wiki/Organisational_culture" TargetMode="External"/><Relationship Id="rId10" Type="http://schemas.openxmlformats.org/officeDocument/2006/relationships/hyperlink" Target="https://en.wikipedia.org/w/index.php?title=Bricolage&amp;action=edit&amp;section=13" TargetMode="External"/><Relationship Id="rId4" Type="http://schemas.openxmlformats.org/officeDocument/2006/relationships/hyperlink" Target="https://en.wikipedia.org/wiki/Bricolage#cite_note-21" TargetMode="External"/><Relationship Id="rId9" Type="http://schemas.openxmlformats.org/officeDocument/2006/relationships/hyperlink" Target="https://ink.library.smu.edu.sg/soss_research/2139" TargetMode="External"/><Relationship Id="rId14" Type="http://schemas.openxmlformats.org/officeDocument/2006/relationships/hyperlink" Target="https://en.wikipedia.org/wiki/Competitive_advantag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hyperlink" Target="http://www.slideshare.net/fullscreen/wasitova/pmbok-and-scrum-can-we-be-friends/"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hyperlink" Target="https://kruschecompany.com/agile-software-developmen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hyperlink" Target="http://www.slideshare.net/fullscreen/wasitova/pmbok-and-scrum-can-we-be-friend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hare.net/fullscreen/wasitova/pmbok-and-scrum-can-we-be-friends/" TargetMode="External"/><Relationship Id="rId2" Type="http://schemas.openxmlformats.org/officeDocument/2006/relationships/notesSlide" Target="../notesSlides/notesSlide29.xml"/><Relationship Id="rId1" Type="http://schemas.openxmlformats.org/officeDocument/2006/relationships/slideLayout" Target="../slideLayouts/slideLayout3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hare.net/fullscreen/wasitova/pmbok-and-scrum-can-we-be-friends/"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2"/>
          <p:cNvSpPr>
            <a:spLocks noGrp="1"/>
          </p:cNvSpPr>
          <p:nvPr>
            <p:ph type="ctrTitle"/>
          </p:nvPr>
        </p:nvSpPr>
        <p:spPr>
          <a:xfrm>
            <a:off x="457205" y="1813485"/>
            <a:ext cx="7243763" cy="1767416"/>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Emerging </a:t>
            </a:r>
            <a:br>
              <a:rPr lang="en-US" kern="0" dirty="0" smtClean="0">
                <a:solidFill>
                  <a:srgbClr val="0099CC"/>
                </a:solidFill>
                <a:latin typeface="Tahoma"/>
                <a:cs typeface="+mj-cs"/>
              </a:rPr>
            </a:br>
            <a:r>
              <a:rPr lang="en-US" kern="0" dirty="0" smtClean="0">
                <a:solidFill>
                  <a:srgbClr val="0099CC"/>
                </a:solidFill>
                <a:latin typeface="Tahoma"/>
                <a:cs typeface="+mj-cs"/>
              </a:rPr>
              <a:t>and </a:t>
            </a:r>
            <a:r>
              <a:rPr lang="en-US" kern="0" dirty="0">
                <a:solidFill>
                  <a:srgbClr val="0099CC"/>
                </a:solidFill>
                <a:latin typeface="Tahoma"/>
                <a:cs typeface="+mj-cs"/>
              </a:rPr>
              <a:t>Breakthrough </a:t>
            </a:r>
            <a:r>
              <a:rPr lang="en-US" kern="0" dirty="0" smtClean="0">
                <a:solidFill>
                  <a:srgbClr val="0099CC"/>
                </a:solidFill>
                <a:latin typeface="Tahoma"/>
                <a:cs typeface="+mj-cs"/>
              </a:rPr>
              <a:t/>
            </a:r>
            <a:br>
              <a:rPr lang="en-US" kern="0" dirty="0" smtClean="0">
                <a:solidFill>
                  <a:srgbClr val="0099CC"/>
                </a:solidFill>
                <a:latin typeface="Tahoma"/>
                <a:cs typeface="+mj-cs"/>
              </a:rPr>
            </a:br>
            <a:r>
              <a:rPr lang="en-US" kern="0" dirty="0" smtClean="0">
                <a:solidFill>
                  <a:srgbClr val="0099CC"/>
                </a:solidFill>
                <a:latin typeface="Tahoma"/>
                <a:cs typeface="+mj-cs"/>
              </a:rPr>
              <a:t>Technologies</a:t>
            </a:r>
            <a:r>
              <a:rPr lang="nl-NL" dirty="0" smtClean="0">
                <a:latin typeface="Calibri" pitchFamily="34" charset="0"/>
              </a:rPr>
              <a:t/>
            </a:r>
            <a:br>
              <a:rPr lang="nl-NL" dirty="0" smtClean="0">
                <a:latin typeface="Calibri" pitchFamily="34" charset="0"/>
              </a:rPr>
            </a:br>
            <a:endParaRPr lang="nl-NL" dirty="0" smtClean="0">
              <a:latin typeface="Calibri" pitchFamily="34" charset="0"/>
            </a:endParaRPr>
          </a:p>
        </p:txBody>
      </p:sp>
      <p:sp>
        <p:nvSpPr>
          <p:cNvPr id="6147" name="Tijdelijke aanduiding voor inhoud 3"/>
          <p:cNvSpPr>
            <a:spLocks noGrp="1"/>
          </p:cNvSpPr>
          <p:nvPr>
            <p:ph idx="10"/>
          </p:nvPr>
        </p:nvSpPr>
        <p:spPr>
          <a:xfrm>
            <a:off x="445340" y="4054762"/>
            <a:ext cx="7243763" cy="444500"/>
          </a:xfrm>
        </p:spPr>
        <p:txBody>
          <a:bodyPr/>
          <a:lstStyle/>
          <a:p>
            <a:r>
              <a:rPr lang="de-DE" sz="2000" dirty="0" smtClean="0"/>
              <a:t>Prof. </a:t>
            </a:r>
            <a:r>
              <a:rPr lang="de-DE" sz="2000" dirty="0" err="1" smtClean="0"/>
              <a:t>dr.</a:t>
            </a:r>
            <a:r>
              <a:rPr lang="de-DE" sz="2000" dirty="0" smtClean="0"/>
              <a:t> J. Roland Ortt</a:t>
            </a:r>
          </a:p>
          <a:p>
            <a:r>
              <a:rPr lang="de-DE" sz="2400" i="0" dirty="0" err="1" smtClean="0"/>
              <a:t>Lecture</a:t>
            </a:r>
            <a:r>
              <a:rPr lang="de-DE" sz="2400" i="0" dirty="0" smtClean="0"/>
              <a:t> 2: </a:t>
            </a:r>
            <a:r>
              <a:rPr lang="de-DE" sz="2400" i="0" dirty="0" err="1" smtClean="0"/>
              <a:t>innovation</a:t>
            </a:r>
            <a:r>
              <a:rPr lang="de-DE" sz="2400" i="0" dirty="0" smtClean="0"/>
              <a:t> </a:t>
            </a:r>
            <a:r>
              <a:rPr lang="de-DE" sz="2400" i="0" dirty="0" err="1" smtClean="0"/>
              <a:t>process</a:t>
            </a:r>
            <a:r>
              <a:rPr lang="de-DE" sz="2400" i="0" dirty="0" smtClean="0"/>
              <a:t> </a:t>
            </a:r>
            <a:r>
              <a:rPr lang="de-DE" sz="2400" i="0" dirty="0" err="1" smtClean="0"/>
              <a:t>project</a:t>
            </a:r>
            <a:r>
              <a:rPr lang="de-DE" sz="2400" i="0" dirty="0" smtClean="0"/>
              <a:t>-level</a:t>
            </a:r>
          </a:p>
          <a:p>
            <a:endParaRPr lang="de-DE" sz="2000" dirty="0" smtClean="0"/>
          </a:p>
        </p:txBody>
      </p:sp>
      <p:pic>
        <p:nvPicPr>
          <p:cNvPr id="9" name="Picture 8" descr="Banner edX_B_28mei14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1576496"/>
            <a:ext cx="2340917" cy="339662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5" y="0"/>
            <a:ext cx="2449588" cy="164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045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1520" y="332656"/>
            <a:ext cx="7416824" cy="2779841"/>
            <a:chOff x="251520" y="332656"/>
            <a:chExt cx="7416824" cy="2779841"/>
          </a:xfrm>
        </p:grpSpPr>
        <p:pic>
          <p:nvPicPr>
            <p:cNvPr id="2" name="Picture 1"/>
            <p:cNvPicPr>
              <a:picLocks noChangeAspect="1"/>
            </p:cNvPicPr>
            <p:nvPr/>
          </p:nvPicPr>
          <p:blipFill>
            <a:blip r:embed="rId3"/>
            <a:stretch>
              <a:fillRect/>
            </a:stretch>
          </p:blipFill>
          <p:spPr>
            <a:xfrm>
              <a:off x="251520" y="332656"/>
              <a:ext cx="6629400" cy="2733675"/>
            </a:xfrm>
            <a:prstGeom prst="rect">
              <a:avLst/>
            </a:prstGeom>
          </p:spPr>
        </p:pic>
        <p:sp>
          <p:nvSpPr>
            <p:cNvPr id="3" name="Rectangle 2"/>
            <p:cNvSpPr/>
            <p:nvPr/>
          </p:nvSpPr>
          <p:spPr>
            <a:xfrm>
              <a:off x="323528" y="2866276"/>
              <a:ext cx="7344816" cy="246221"/>
            </a:xfrm>
            <a:prstGeom prst="rect">
              <a:avLst/>
            </a:prstGeom>
          </p:spPr>
          <p:txBody>
            <a:bodyPr wrap="square">
              <a:spAutoFit/>
            </a:bodyPr>
            <a:lstStyle/>
            <a:p>
              <a:r>
                <a:rPr lang="en-GB" sz="1000" dirty="0">
                  <a:latin typeface="Tahoma" panose="020B0604030504040204" pitchFamily="34" charset="0"/>
                  <a:ea typeface="Tahoma" panose="020B0604030504040204" pitchFamily="34" charset="0"/>
                  <a:cs typeface="Tahoma" panose="020B0604030504040204" pitchFamily="34" charset="0"/>
                </a:rPr>
                <a:t>https://ace.electronicsforu.com/opportunities/professional-consumer-electronics-market-will-grow-more-than-personal-report/</a:t>
              </a:r>
            </a:p>
          </p:txBody>
        </p:sp>
      </p:grpSp>
      <p:grpSp>
        <p:nvGrpSpPr>
          <p:cNvPr id="7" name="Group 6"/>
          <p:cNvGrpSpPr/>
          <p:nvPr/>
        </p:nvGrpSpPr>
        <p:grpSpPr>
          <a:xfrm>
            <a:off x="24608" y="-1"/>
            <a:ext cx="8147792" cy="5891398"/>
            <a:chOff x="24608" y="-1"/>
            <a:chExt cx="8147792" cy="5891398"/>
          </a:xfrm>
        </p:grpSpPr>
        <p:pic>
          <p:nvPicPr>
            <p:cNvPr id="5" name="Picture 4"/>
            <p:cNvPicPr>
              <a:picLocks noChangeAspect="1"/>
            </p:cNvPicPr>
            <p:nvPr/>
          </p:nvPicPr>
          <p:blipFill>
            <a:blip r:embed="rId4"/>
            <a:stretch>
              <a:fillRect/>
            </a:stretch>
          </p:blipFill>
          <p:spPr>
            <a:xfrm>
              <a:off x="24608" y="-1"/>
              <a:ext cx="8147792" cy="5647411"/>
            </a:xfrm>
            <a:prstGeom prst="rect">
              <a:avLst/>
            </a:prstGeom>
          </p:spPr>
        </p:pic>
        <p:sp>
          <p:nvSpPr>
            <p:cNvPr id="6" name="Rectangle 5"/>
            <p:cNvSpPr/>
            <p:nvPr/>
          </p:nvSpPr>
          <p:spPr>
            <a:xfrm>
              <a:off x="179512" y="5645176"/>
              <a:ext cx="4572000" cy="246221"/>
            </a:xfrm>
            <a:prstGeom prst="rect">
              <a:avLst/>
            </a:prstGeom>
          </p:spPr>
          <p:txBody>
            <a:bodyPr>
              <a:spAutoFit/>
            </a:bodyPr>
            <a:lstStyle/>
            <a:p>
              <a:r>
                <a:rPr lang="en-GB" sz="1000" dirty="0">
                  <a:latin typeface="Tahoma" panose="020B0604030504040204" pitchFamily="34" charset="0"/>
                  <a:ea typeface="Tahoma" panose="020B0604030504040204" pitchFamily="34" charset="0"/>
                  <a:cs typeface="Tahoma" panose="020B0604030504040204" pitchFamily="34" charset="0"/>
                </a:rPr>
                <a:t>https://www.pngegg.com/en/png-hhore</a:t>
              </a:r>
            </a:p>
          </p:txBody>
        </p:sp>
      </p:grpSp>
    </p:spTree>
    <p:extLst>
      <p:ext uri="{BB962C8B-B14F-4D97-AF65-F5344CB8AC3E}">
        <p14:creationId xmlns:p14="http://schemas.microsoft.com/office/powerpoint/2010/main" val="108113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9552" y="3212976"/>
            <a:ext cx="3516618" cy="2550219"/>
          </a:xfrm>
          <a:prstGeom prst="rect">
            <a:avLst/>
          </a:prstGeom>
        </p:spPr>
      </p:pic>
      <p:sp>
        <p:nvSpPr>
          <p:cNvPr id="6" name="TextBox 5"/>
          <p:cNvSpPr txBox="1"/>
          <p:nvPr/>
        </p:nvSpPr>
        <p:spPr>
          <a:xfrm>
            <a:off x="4211960" y="3645024"/>
            <a:ext cx="4320480" cy="1938992"/>
          </a:xfrm>
          <a:prstGeom prst="rect">
            <a:avLst/>
          </a:prstGeom>
          <a:noFill/>
        </p:spPr>
        <p:txBody>
          <a:bodyPr wrap="square" rtlCol="0">
            <a:spAutoFit/>
          </a:bodyPr>
          <a:lstStyle/>
          <a:p>
            <a:r>
              <a:rPr lang="en-GB" b="1" dirty="0" smtClean="0">
                <a:solidFill>
                  <a:srgbClr val="0070C0"/>
                </a:solidFill>
                <a:latin typeface="Tahoma" panose="020B0604030504040204" pitchFamily="34" charset="0"/>
                <a:ea typeface="Tahoma" panose="020B0604030504040204" pitchFamily="34" charset="0"/>
                <a:cs typeface="Tahoma" panose="020B0604030504040204" pitchFamily="34" charset="0"/>
              </a:rPr>
              <a:t>Funnel </a:t>
            </a:r>
            <a:r>
              <a:rPr lang="en-GB" dirty="0" smtClean="0">
                <a:latin typeface="Tahoma" panose="020B0604030504040204" pitchFamily="34" charset="0"/>
                <a:ea typeface="Tahoma" panose="020B0604030504040204" pitchFamily="34" charset="0"/>
                <a:cs typeface="Tahoma" panose="020B0604030504040204" pitchFamily="34" charset="0"/>
              </a:rPr>
              <a:t/>
            </a:r>
            <a:br>
              <a:rPr lang="en-GB" dirty="0" smtClean="0">
                <a:latin typeface="Tahoma" panose="020B0604030504040204" pitchFamily="34" charset="0"/>
                <a:ea typeface="Tahoma" panose="020B0604030504040204" pitchFamily="34" charset="0"/>
                <a:cs typeface="Tahoma" panose="020B0604030504040204" pitchFamily="34" charset="0"/>
              </a:rPr>
            </a:br>
            <a:r>
              <a:rPr lang="en-GB" dirty="0" smtClean="0">
                <a:latin typeface="Tahoma" panose="020B0604030504040204" pitchFamily="34" charset="0"/>
                <a:ea typeface="Tahoma" panose="020B0604030504040204" pitchFamily="34" charset="0"/>
                <a:cs typeface="Tahoma" panose="020B0604030504040204" pitchFamily="34" charset="0"/>
              </a:rPr>
              <a:t>(early late selection)</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b="1" dirty="0" smtClean="0">
                <a:solidFill>
                  <a:srgbClr val="0070C0"/>
                </a:solidFill>
                <a:latin typeface="Tahoma" panose="020B0604030504040204" pitchFamily="34" charset="0"/>
                <a:ea typeface="Tahoma" panose="020B0604030504040204" pitchFamily="34" charset="0"/>
                <a:cs typeface="Tahoma" panose="020B0604030504040204" pitchFamily="34" charset="0"/>
              </a:rPr>
              <a:t>Open innovation </a:t>
            </a:r>
          </a:p>
          <a:p>
            <a:r>
              <a:rPr lang="en-GB" dirty="0" smtClean="0">
                <a:latin typeface="Tahoma" panose="020B0604030504040204" pitchFamily="34" charset="0"/>
                <a:ea typeface="Tahoma" panose="020B0604030504040204" pitchFamily="34" charset="0"/>
                <a:cs typeface="Tahoma" panose="020B0604030504040204" pitchFamily="34" charset="0"/>
              </a:rPr>
              <a:t>(open vs closed funnel)</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493070" y="146514"/>
            <a:ext cx="3499676" cy="461665"/>
          </a:xfrm>
          <a:prstGeom prst="rect">
            <a:avLst/>
          </a:prstGeom>
        </p:spPr>
        <p:txBody>
          <a:bodyPr wrap="none">
            <a:spAutoFit/>
          </a:bodyPr>
          <a:lstStyle/>
          <a:p>
            <a:r>
              <a:rPr lang="en-US" b="1" dirty="0" smtClean="0">
                <a:solidFill>
                  <a:srgbClr val="0070C0"/>
                </a:solidFill>
                <a:latin typeface="Tahoma" panose="020B0604030504040204" pitchFamily="34" charset="0"/>
                <a:ea typeface="Tahoma" panose="020B0604030504040204" pitchFamily="34" charset="0"/>
                <a:cs typeface="Tahoma" panose="020B0604030504040204" pitchFamily="34" charset="0"/>
              </a:rPr>
              <a:t>2. Stage gate process</a:t>
            </a:r>
            <a:endParaRPr lang="en-US"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4"/>
          <a:stretch>
            <a:fillRect/>
          </a:stretch>
        </p:blipFill>
        <p:spPr>
          <a:xfrm>
            <a:off x="611560" y="634136"/>
            <a:ext cx="5415154" cy="2433737"/>
          </a:xfrm>
          <a:prstGeom prst="rect">
            <a:avLst/>
          </a:prstGeom>
        </p:spPr>
      </p:pic>
    </p:spTree>
    <p:extLst>
      <p:ext uri="{BB962C8B-B14F-4D97-AF65-F5344CB8AC3E}">
        <p14:creationId xmlns:p14="http://schemas.microsoft.com/office/powerpoint/2010/main" val="15528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6103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332656"/>
            <a:ext cx="3964547" cy="461665"/>
          </a:xfrm>
          <a:prstGeom prst="rect">
            <a:avLst/>
          </a:prstGeom>
        </p:spPr>
        <p:txBody>
          <a:bodyPr wrap="none">
            <a:spAutoFit/>
          </a:bodyPr>
          <a:lstStyle/>
          <a:p>
            <a:r>
              <a:rPr lang="en-US" b="1" dirty="0" smtClean="0">
                <a:solidFill>
                  <a:srgbClr val="0070C0"/>
                </a:solidFill>
                <a:latin typeface="Tahoma" panose="020B0604030504040204" pitchFamily="34" charset="0"/>
                <a:ea typeface="Tahoma" panose="020B0604030504040204" pitchFamily="34" charset="0"/>
                <a:cs typeface="Tahoma" panose="020B0604030504040204" pitchFamily="34" charset="0"/>
              </a:rPr>
              <a:t>3. Agile </a:t>
            </a:r>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Scrum process</a:t>
            </a:r>
            <a:endParaRPr lang="en-US"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3" name="Group 2"/>
          <p:cNvGrpSpPr/>
          <p:nvPr/>
        </p:nvGrpSpPr>
        <p:grpSpPr>
          <a:xfrm>
            <a:off x="467544" y="794321"/>
            <a:ext cx="5166320" cy="3485910"/>
            <a:chOff x="467544" y="794321"/>
            <a:chExt cx="5166320" cy="3485910"/>
          </a:xfrm>
        </p:grpSpPr>
        <p:sp>
          <p:nvSpPr>
            <p:cNvPr id="4" name="Rectangle 3"/>
            <p:cNvSpPr/>
            <p:nvPr/>
          </p:nvSpPr>
          <p:spPr>
            <a:xfrm>
              <a:off x="467544" y="4034010"/>
              <a:ext cx="5166320" cy="246221"/>
            </a:xfrm>
            <a:prstGeom prst="rect">
              <a:avLst/>
            </a:prstGeom>
          </p:spPr>
          <p:txBody>
            <a:bodyPr wrap="square">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3"/>
                </a:rPr>
                <a:t>https://</a:t>
              </a:r>
              <a:r>
                <a:rPr lang="en-US" sz="1000" dirty="0" smtClean="0">
                  <a:latin typeface="Tahoma" panose="020B0604030504040204" pitchFamily="34" charset="0"/>
                  <a:ea typeface="Tahoma" panose="020B0604030504040204" pitchFamily="34" charset="0"/>
                  <a:cs typeface="Tahoma" panose="020B0604030504040204" pitchFamily="34" charset="0"/>
                  <a:hlinkClick r:id="rId3"/>
                </a:rPr>
                <a:t>interqualitybg.com/en/resources/scrum-and-agile-resources/agile-methodology</a:t>
              </a:r>
              <a:r>
                <a:rPr lang="en-US" sz="1000" dirty="0" smtClean="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a:stretch>
              <a:fillRect/>
            </a:stretch>
          </p:blipFill>
          <p:spPr>
            <a:xfrm>
              <a:off x="539552" y="794321"/>
              <a:ext cx="4748417" cy="3240360"/>
            </a:xfrm>
            <a:prstGeom prst="rect">
              <a:avLst/>
            </a:prstGeom>
          </p:spPr>
        </p:pic>
      </p:grpSp>
      <p:grpSp>
        <p:nvGrpSpPr>
          <p:cNvPr id="8" name="Group 7"/>
          <p:cNvGrpSpPr/>
          <p:nvPr/>
        </p:nvGrpSpPr>
        <p:grpSpPr>
          <a:xfrm>
            <a:off x="467544" y="4280231"/>
            <a:ext cx="7282433" cy="2338610"/>
            <a:chOff x="467544" y="4280231"/>
            <a:chExt cx="7282433" cy="2338610"/>
          </a:xfrm>
        </p:grpSpPr>
        <p:pic>
          <p:nvPicPr>
            <p:cNvPr id="6" name="Picture 5"/>
            <p:cNvPicPr>
              <a:picLocks noChangeAspect="1"/>
            </p:cNvPicPr>
            <p:nvPr/>
          </p:nvPicPr>
          <p:blipFill>
            <a:blip r:embed="rId5"/>
            <a:stretch>
              <a:fillRect/>
            </a:stretch>
          </p:blipFill>
          <p:spPr>
            <a:xfrm>
              <a:off x="539552" y="4280231"/>
              <a:ext cx="7210425" cy="2085975"/>
            </a:xfrm>
            <a:prstGeom prst="rect">
              <a:avLst/>
            </a:prstGeom>
          </p:spPr>
        </p:pic>
        <p:sp>
          <p:nvSpPr>
            <p:cNvPr id="7" name="Rectangle 6"/>
            <p:cNvSpPr/>
            <p:nvPr/>
          </p:nvSpPr>
          <p:spPr>
            <a:xfrm>
              <a:off x="467544" y="6372620"/>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6"/>
                </a:rPr>
                <a:t>https://kruschecompany.com/agile-software-development</a:t>
              </a:r>
              <a:r>
                <a:rPr lang="en-US" sz="1000" dirty="0" smtClean="0">
                  <a:latin typeface="Tahoma" panose="020B0604030504040204" pitchFamily="34" charset="0"/>
                  <a:ea typeface="Tahoma" panose="020B0604030504040204" pitchFamily="34" charset="0"/>
                  <a:cs typeface="Tahoma" panose="020B0604030504040204" pitchFamily="34" charset="0"/>
                  <a:hlinkClick r:id="rId6"/>
                </a:rPr>
                <a:t>/</a:t>
              </a:r>
              <a:r>
                <a:rPr lang="en-US" sz="1000" dirty="0" smtClean="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6078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56" y="809328"/>
            <a:ext cx="9181343" cy="6048672"/>
          </a:xfrm>
          <a:prstGeom prst="rect">
            <a:avLst/>
          </a:prstGeom>
        </p:spPr>
      </p:pic>
      <p:sp>
        <p:nvSpPr>
          <p:cNvPr id="3" name="Rectangle 2"/>
          <p:cNvSpPr/>
          <p:nvPr/>
        </p:nvSpPr>
        <p:spPr>
          <a:xfrm>
            <a:off x="23725" y="188640"/>
            <a:ext cx="1260281" cy="307777"/>
          </a:xfrm>
          <a:prstGeom prst="rect">
            <a:avLst/>
          </a:prstGeom>
        </p:spPr>
        <p:txBody>
          <a:bodyPr wrap="none">
            <a:spAutoFit/>
          </a:bodyPr>
          <a:lstStyle/>
          <a:p>
            <a:r>
              <a:rPr lang="en-US" sz="1400" dirty="0" err="1">
                <a:solidFill>
                  <a:srgbClr val="3366CC"/>
                </a:solidFill>
                <a:latin typeface="Arial" panose="020B0604020202020204" pitchFamily="34" charset="0"/>
                <a:hlinkClick r:id="rId4" tooltip="Shirin Neshat"/>
              </a:rPr>
              <a:t>Shirin</a:t>
            </a:r>
            <a:r>
              <a:rPr lang="en-US" sz="1400" dirty="0">
                <a:solidFill>
                  <a:srgbClr val="3366CC"/>
                </a:solidFill>
                <a:latin typeface="Arial" panose="020B0604020202020204" pitchFamily="34" charset="0"/>
                <a:hlinkClick r:id="rId4" tooltip="Shirin Neshat"/>
              </a:rPr>
              <a:t> </a:t>
            </a:r>
            <a:r>
              <a:rPr lang="en-US" sz="1400" dirty="0" err="1">
                <a:solidFill>
                  <a:srgbClr val="3366CC"/>
                </a:solidFill>
                <a:latin typeface="Arial" panose="020B0604020202020204" pitchFamily="34" charset="0"/>
                <a:hlinkClick r:id="rId4" tooltip="Shirin Neshat"/>
              </a:rPr>
              <a:t>Neshat</a:t>
            </a:r>
            <a:endParaRPr lang="en-US" dirty="0"/>
          </a:p>
        </p:txBody>
      </p:sp>
    </p:spTree>
    <p:extLst>
      <p:ext uri="{BB962C8B-B14F-4D97-AF65-F5344CB8AC3E}">
        <p14:creationId xmlns:p14="http://schemas.microsoft.com/office/powerpoint/2010/main" val="2155810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3983" y="332656"/>
            <a:ext cx="4599336" cy="461665"/>
          </a:xfrm>
          <a:prstGeom prst="rect">
            <a:avLst/>
          </a:prstGeom>
        </p:spPr>
        <p:txBody>
          <a:bodyPr wrap="non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4. Trial and error (Bricolage)</a:t>
            </a:r>
          </a:p>
        </p:txBody>
      </p:sp>
      <p:grpSp>
        <p:nvGrpSpPr>
          <p:cNvPr id="10" name="Group 9"/>
          <p:cNvGrpSpPr/>
          <p:nvPr/>
        </p:nvGrpSpPr>
        <p:grpSpPr>
          <a:xfrm>
            <a:off x="930994" y="784126"/>
            <a:ext cx="7848872" cy="2758912"/>
            <a:chOff x="930994" y="784126"/>
            <a:chExt cx="7848872" cy="2758912"/>
          </a:xfrm>
        </p:grpSpPr>
        <p:sp>
          <p:nvSpPr>
            <p:cNvPr id="2" name="Rectangle 1"/>
            <p:cNvSpPr/>
            <p:nvPr/>
          </p:nvSpPr>
          <p:spPr>
            <a:xfrm>
              <a:off x="930994" y="784126"/>
              <a:ext cx="7848872" cy="2246769"/>
            </a:xfrm>
            <a:prstGeom prst="rect">
              <a:avLst/>
            </a:prstGeom>
          </p:spPr>
          <p:txBody>
            <a:bodyPr wrap="square">
              <a:spAutoFit/>
            </a:bodyPr>
            <a:lstStyle/>
            <a:p>
              <a:r>
                <a:rPr lang="en-US" sz="1400" b="1" dirty="0" smtClean="0">
                  <a:solidFill>
                    <a:srgbClr val="000000"/>
                  </a:solidFill>
                  <a:latin typeface="Linux Libertine"/>
                </a:rPr>
                <a:t>Visual </a:t>
              </a:r>
              <a:r>
                <a:rPr lang="en-US" sz="1400" b="1" dirty="0">
                  <a:solidFill>
                    <a:srgbClr val="000000"/>
                  </a:solidFill>
                  <a:latin typeface="Linux Libertine"/>
                </a:rPr>
                <a:t>arts</a:t>
              </a:r>
              <a:r>
                <a:rPr lang="en-US" sz="1400" b="1" dirty="0">
                  <a:solidFill>
                    <a:srgbClr val="54595D"/>
                  </a:solidFill>
                  <a:latin typeface="Arial" panose="020B0604020202020204" pitchFamily="34" charset="0"/>
                </a:rPr>
                <a:t>[</a:t>
              </a:r>
              <a:r>
                <a:rPr lang="en-US" sz="1400" b="1" dirty="0">
                  <a:solidFill>
                    <a:srgbClr val="3366CC"/>
                  </a:solidFill>
                  <a:latin typeface="Arial" panose="020B0604020202020204" pitchFamily="34" charset="0"/>
                  <a:hlinkClick r:id="rId3" tooltip="Edit section: Visual arts"/>
                </a:rPr>
                <a:t>edit</a:t>
              </a:r>
              <a:r>
                <a:rPr lang="en-US" sz="1400" dirty="0">
                  <a:solidFill>
                    <a:srgbClr val="54595D"/>
                  </a:solidFill>
                  <a:latin typeface="Arial" panose="020B0604020202020204" pitchFamily="34" charset="0"/>
                </a:rPr>
                <a:t>]</a:t>
              </a:r>
              <a:endParaRPr lang="en-US" sz="1400" dirty="0">
                <a:solidFill>
                  <a:srgbClr val="000000"/>
                </a:solidFill>
                <a:latin typeface="Linux Libertine"/>
              </a:endParaRPr>
            </a:p>
            <a:p>
              <a:r>
                <a:rPr lang="en-US" sz="1400" dirty="0">
                  <a:solidFill>
                    <a:srgbClr val="202122"/>
                  </a:solidFill>
                  <a:latin typeface="Arial" panose="020B0604020202020204" pitchFamily="34" charset="0"/>
                </a:rPr>
                <a:t>The visual arts is a field in which individuals often integrate a variety of knowledge sets in order to produce inventive work. To reach this stage, artists read print materials across a wide array of disciplines, as well as information from their own social identities.</a:t>
              </a:r>
              <a:r>
                <a:rPr lang="en-US" sz="1400" baseline="30000" dirty="0">
                  <a:solidFill>
                    <a:srgbClr val="3366CC"/>
                  </a:solidFill>
                  <a:latin typeface="Arial" panose="020B0604020202020204" pitchFamily="34" charset="0"/>
                  <a:hlinkClick r:id="rId4"/>
                </a:rPr>
                <a:t>[21]</a:t>
              </a:r>
              <a:r>
                <a:rPr lang="en-US" sz="1400" dirty="0">
                  <a:solidFill>
                    <a:srgbClr val="202122"/>
                  </a:solidFill>
                  <a:latin typeface="Arial" panose="020B0604020202020204" pitchFamily="34" charset="0"/>
                </a:rPr>
                <a:t> For instance, the artist </a:t>
              </a:r>
              <a:r>
                <a:rPr lang="en-US" sz="1400" dirty="0" err="1">
                  <a:solidFill>
                    <a:srgbClr val="3366CC"/>
                  </a:solidFill>
                  <a:latin typeface="Arial" panose="020B0604020202020204" pitchFamily="34" charset="0"/>
                  <a:hlinkClick r:id="rId5" tooltip="Shirin Neshat"/>
                </a:rPr>
                <a:t>Shirin</a:t>
              </a:r>
              <a:r>
                <a:rPr lang="en-US" sz="1400" dirty="0">
                  <a:solidFill>
                    <a:srgbClr val="3366CC"/>
                  </a:solidFill>
                  <a:latin typeface="Arial" panose="020B0604020202020204" pitchFamily="34" charset="0"/>
                  <a:hlinkClick r:id="rId5" tooltip="Shirin Neshat"/>
                </a:rPr>
                <a:t> </a:t>
              </a:r>
              <a:r>
                <a:rPr lang="en-US" sz="1400" dirty="0" err="1">
                  <a:solidFill>
                    <a:srgbClr val="3366CC"/>
                  </a:solidFill>
                  <a:latin typeface="Arial" panose="020B0604020202020204" pitchFamily="34" charset="0"/>
                  <a:hlinkClick r:id="rId5" tooltip="Shirin Neshat"/>
                </a:rPr>
                <a:t>Neshat</a:t>
              </a:r>
              <a:r>
                <a:rPr lang="en-US" sz="1400" dirty="0">
                  <a:solidFill>
                    <a:srgbClr val="202122"/>
                  </a:solidFill>
                  <a:latin typeface="Arial" panose="020B0604020202020204" pitchFamily="34" charset="0"/>
                </a:rPr>
                <a:t> has integrated her identities as an Iranian exile and a woman in order to make complex, creative and critical bodies of work.</a:t>
              </a:r>
              <a:r>
                <a:rPr lang="en-US" sz="1400" baseline="30000" dirty="0">
                  <a:solidFill>
                    <a:srgbClr val="3366CC"/>
                  </a:solidFill>
                  <a:latin typeface="Arial" panose="020B0604020202020204" pitchFamily="34" charset="0"/>
                  <a:hlinkClick r:id="rId6"/>
                </a:rPr>
                <a:t>[22]</a:t>
              </a:r>
              <a:r>
                <a:rPr lang="en-US" sz="1400" dirty="0">
                  <a:solidFill>
                    <a:srgbClr val="202122"/>
                  </a:solidFill>
                  <a:latin typeface="Arial" panose="020B0604020202020204" pitchFamily="34" charset="0"/>
                </a:rPr>
                <a:t> This willingness to integrate diverse knowledge sets enables artists with multiple identities to fully leverage their knowledge sets. This is demonstrated by Jeffrey Sanchez-Burks, Chi-Ying Chen and Fiona Lee, who found that individuals were shown to exhibit greater levels of innovation in tasks related to their cultural identities when they successfully integrated those identities.</a:t>
              </a:r>
              <a:r>
                <a:rPr lang="en-US" sz="1400" baseline="30000" dirty="0">
                  <a:solidFill>
                    <a:srgbClr val="3366CC"/>
                  </a:solidFill>
                  <a:latin typeface="Arial" panose="020B0604020202020204" pitchFamily="34" charset="0"/>
                  <a:hlinkClick r:id="rId7"/>
                </a:rPr>
                <a:t>[23]</a:t>
              </a:r>
              <a:endParaRPr lang="en-US" sz="1400" b="0" i="0" dirty="0">
                <a:solidFill>
                  <a:srgbClr val="202122"/>
                </a:solidFill>
                <a:effectLst/>
                <a:latin typeface="Arial" panose="020B0604020202020204" pitchFamily="34" charset="0"/>
              </a:endParaRPr>
            </a:p>
          </p:txBody>
        </p:sp>
        <p:sp>
          <p:nvSpPr>
            <p:cNvPr id="3" name="Rectangle 2"/>
            <p:cNvSpPr/>
            <p:nvPr/>
          </p:nvSpPr>
          <p:spPr>
            <a:xfrm>
              <a:off x="938812" y="2954394"/>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8"/>
                </a:rPr>
                <a:t>https://</a:t>
              </a:r>
              <a:r>
                <a:rPr lang="en-US" sz="1000" dirty="0" smtClean="0">
                  <a:latin typeface="Tahoma" panose="020B0604030504040204" pitchFamily="34" charset="0"/>
                  <a:ea typeface="Tahoma" panose="020B0604030504040204" pitchFamily="34" charset="0"/>
                  <a:cs typeface="Tahoma" panose="020B0604030504040204" pitchFamily="34" charset="0"/>
                  <a:hlinkClick r:id="rId8"/>
                </a:rPr>
                <a:t>en.wikipedia.org/wiki/Bricolage</a:t>
              </a:r>
              <a:r>
                <a:rPr lang="en-US" sz="1000" dirty="0" smtClean="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938812" y="3142928"/>
              <a:ext cx="7654072" cy="400110"/>
            </a:xfrm>
            <a:prstGeom prst="rect">
              <a:avLst/>
            </a:prstGeom>
          </p:spPr>
          <p:txBody>
            <a:bodyPr wrap="square">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Full article: CHENG</a:t>
              </a:r>
              <a:r>
                <a:rPr lang="en-US" sz="1000" dirty="0">
                  <a:latin typeface="Tahoma" panose="020B0604030504040204" pitchFamily="34" charset="0"/>
                  <a:ea typeface="Tahoma" panose="020B0604030504040204" pitchFamily="34" charset="0"/>
                  <a:cs typeface="Tahoma" panose="020B0604030504040204" pitchFamily="34" charset="0"/>
                </a:rPr>
                <a:t>, Chi-Ying; SANCHEZ-BURKS, Jeffrey; and LEE, Fiona, "Increasing innovation through identity integration." (2007). Research Collection School of Social Sciences. Paper 2139. </a:t>
              </a:r>
              <a:r>
                <a:rPr lang="en-US" sz="1000" dirty="0">
                  <a:latin typeface="Tahoma" panose="020B0604030504040204" pitchFamily="34" charset="0"/>
                  <a:ea typeface="Tahoma" panose="020B0604030504040204" pitchFamily="34" charset="0"/>
                  <a:cs typeface="Tahoma" panose="020B0604030504040204" pitchFamily="34" charset="0"/>
                  <a:hlinkClick r:id="rId9"/>
                </a:rPr>
                <a:t>https://</a:t>
              </a:r>
              <a:r>
                <a:rPr lang="en-US" sz="1000" dirty="0" smtClean="0">
                  <a:latin typeface="Tahoma" panose="020B0604030504040204" pitchFamily="34" charset="0"/>
                  <a:ea typeface="Tahoma" panose="020B0604030504040204" pitchFamily="34" charset="0"/>
                  <a:cs typeface="Tahoma" panose="020B0604030504040204" pitchFamily="34" charset="0"/>
                  <a:hlinkClick r:id="rId9"/>
                </a:rPr>
                <a:t>ink.library.smu.edu.sg/soss_research/2139</a:t>
              </a:r>
              <a:r>
                <a:rPr lang="en-US" sz="1000" dirty="0" smtClean="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1" name="Group 10"/>
          <p:cNvGrpSpPr/>
          <p:nvPr/>
        </p:nvGrpSpPr>
        <p:grpSpPr>
          <a:xfrm>
            <a:off x="951594" y="3636256"/>
            <a:ext cx="7951161" cy="2124542"/>
            <a:chOff x="951594" y="3636256"/>
            <a:chExt cx="7951161" cy="2124542"/>
          </a:xfrm>
        </p:grpSpPr>
        <p:sp>
          <p:nvSpPr>
            <p:cNvPr id="6" name="Rectangle 5"/>
            <p:cNvSpPr/>
            <p:nvPr/>
          </p:nvSpPr>
          <p:spPr>
            <a:xfrm>
              <a:off x="951594" y="3636256"/>
              <a:ext cx="7951161" cy="1600438"/>
            </a:xfrm>
            <a:prstGeom prst="rect">
              <a:avLst/>
            </a:prstGeom>
          </p:spPr>
          <p:txBody>
            <a:bodyPr wrap="square">
              <a:spAutoFit/>
            </a:bodyPr>
            <a:lstStyle/>
            <a:p>
              <a:r>
                <a:rPr lang="en-US" sz="1400" b="1" dirty="0">
                  <a:solidFill>
                    <a:srgbClr val="000000"/>
                  </a:solidFill>
                  <a:latin typeface="Arial" panose="020B0604020202020204" pitchFamily="34" charset="0"/>
                </a:rPr>
                <a:t>Information systems</a:t>
              </a:r>
              <a:r>
                <a:rPr lang="en-US" sz="1400" dirty="0">
                  <a:solidFill>
                    <a:srgbClr val="54595D"/>
                  </a:solidFill>
                  <a:latin typeface="Arial" panose="020B0604020202020204" pitchFamily="34" charset="0"/>
                </a:rPr>
                <a:t>[</a:t>
              </a:r>
              <a:r>
                <a:rPr lang="en-US" sz="1400" dirty="0">
                  <a:solidFill>
                    <a:srgbClr val="3366CC"/>
                  </a:solidFill>
                  <a:latin typeface="Arial" panose="020B0604020202020204" pitchFamily="34" charset="0"/>
                  <a:hlinkClick r:id="rId10" tooltip="Edit section: Information systems"/>
                </a:rPr>
                <a:t>edit</a:t>
              </a:r>
              <a:r>
                <a:rPr lang="en-US" sz="1400" dirty="0">
                  <a:solidFill>
                    <a:srgbClr val="54595D"/>
                  </a:solidFill>
                  <a:latin typeface="Arial" panose="020B0604020202020204" pitchFamily="34" charset="0"/>
                </a:rPr>
                <a:t>]</a:t>
              </a:r>
              <a:endParaRPr lang="en-US" sz="1400" b="1" dirty="0">
                <a:solidFill>
                  <a:srgbClr val="000000"/>
                </a:solidFill>
                <a:latin typeface="Arial" panose="020B0604020202020204" pitchFamily="34" charset="0"/>
              </a:endParaRPr>
            </a:p>
            <a:p>
              <a:r>
                <a:rPr lang="en-US" sz="1400" dirty="0">
                  <a:solidFill>
                    <a:srgbClr val="202122"/>
                  </a:solidFill>
                  <a:latin typeface="Arial" panose="020B0604020202020204" pitchFamily="34" charset="0"/>
                </a:rPr>
                <a:t>In </a:t>
              </a:r>
              <a:r>
                <a:rPr lang="en-US" sz="1400" dirty="0">
                  <a:solidFill>
                    <a:srgbClr val="3366CC"/>
                  </a:solidFill>
                  <a:latin typeface="Arial" panose="020B0604020202020204" pitchFamily="34" charset="0"/>
                  <a:hlinkClick r:id="rId11" tooltip="Information systems"/>
                </a:rPr>
                <a:t>information systems</a:t>
              </a:r>
              <a:r>
                <a:rPr lang="en-US" sz="1400" dirty="0">
                  <a:solidFill>
                    <a:srgbClr val="202122"/>
                  </a:solidFill>
                  <a:latin typeface="Arial" panose="020B0604020202020204" pitchFamily="34" charset="0"/>
                </a:rPr>
                <a:t>, bricolage is used by </a:t>
              </a:r>
              <a:r>
                <a:rPr lang="en-US" sz="1400" dirty="0">
                  <a:solidFill>
                    <a:srgbClr val="3366CC"/>
                  </a:solidFill>
                  <a:latin typeface="Arial" panose="020B0604020202020204" pitchFamily="34" charset="0"/>
                  <a:hlinkClick r:id="rId12" tooltip="Claudio Ciborra"/>
                </a:rPr>
                <a:t>Claudio </a:t>
              </a:r>
              <a:r>
                <a:rPr lang="en-US" sz="1400" dirty="0" err="1">
                  <a:solidFill>
                    <a:srgbClr val="3366CC"/>
                  </a:solidFill>
                  <a:latin typeface="Arial" panose="020B0604020202020204" pitchFamily="34" charset="0"/>
                  <a:hlinkClick r:id="rId12" tooltip="Claudio Ciborra"/>
                </a:rPr>
                <a:t>Ciborra</a:t>
              </a:r>
              <a:r>
                <a:rPr lang="en-US" sz="1400" dirty="0">
                  <a:solidFill>
                    <a:srgbClr val="202122"/>
                  </a:solidFill>
                  <a:latin typeface="Arial" panose="020B0604020202020204" pitchFamily="34" charset="0"/>
                </a:rPr>
                <a:t> to describe the way in which </a:t>
              </a:r>
              <a:r>
                <a:rPr lang="en-US" sz="1400" dirty="0">
                  <a:solidFill>
                    <a:srgbClr val="3366CC"/>
                  </a:solidFill>
                  <a:latin typeface="Arial" panose="020B0604020202020204" pitchFamily="34" charset="0"/>
                  <a:hlinkClick r:id="rId13" tooltip="Strategic information system"/>
                </a:rPr>
                <a:t>strategic information systems</a:t>
              </a:r>
              <a:r>
                <a:rPr lang="en-US" sz="1400" dirty="0">
                  <a:solidFill>
                    <a:srgbClr val="202122"/>
                  </a:solidFill>
                  <a:latin typeface="Arial" panose="020B0604020202020204" pitchFamily="34" charset="0"/>
                </a:rPr>
                <a:t> (SIS) can be built in order to maintain successful </a:t>
              </a:r>
              <a:r>
                <a:rPr lang="en-US" sz="1400" dirty="0">
                  <a:solidFill>
                    <a:srgbClr val="3366CC"/>
                  </a:solidFill>
                  <a:latin typeface="Arial" panose="020B0604020202020204" pitchFamily="34" charset="0"/>
                  <a:hlinkClick r:id="rId14" tooltip="Competitive advantage"/>
                </a:rPr>
                <a:t>competitive advantage</a:t>
              </a:r>
              <a:r>
                <a:rPr lang="en-US" sz="1400" dirty="0">
                  <a:solidFill>
                    <a:srgbClr val="202122"/>
                  </a:solidFill>
                  <a:latin typeface="Arial" panose="020B0604020202020204" pitchFamily="34" charset="0"/>
                </a:rPr>
                <a:t> over a longer period of time than standard SIS. By valuing tinkering and allowing SIS to evolve from the bottom-up, rather than implementing it from the top-down, the firm will end up with something that is deeply rooted in the </a:t>
              </a:r>
              <a:r>
                <a:rPr lang="en-US" sz="1400" dirty="0" err="1">
                  <a:solidFill>
                    <a:srgbClr val="3366CC"/>
                  </a:solidFill>
                  <a:latin typeface="Arial" panose="020B0604020202020204" pitchFamily="34" charset="0"/>
                  <a:hlinkClick r:id="rId15" tooltip="Organisational culture"/>
                </a:rPr>
                <a:t>organisational</a:t>
              </a:r>
              <a:r>
                <a:rPr lang="en-US" sz="1400" dirty="0">
                  <a:solidFill>
                    <a:srgbClr val="3366CC"/>
                  </a:solidFill>
                  <a:latin typeface="Arial" panose="020B0604020202020204" pitchFamily="34" charset="0"/>
                  <a:hlinkClick r:id="rId15" tooltip="Organisational culture"/>
                </a:rPr>
                <a:t> culture</a:t>
              </a:r>
              <a:r>
                <a:rPr lang="en-US" sz="1400" dirty="0">
                  <a:solidFill>
                    <a:srgbClr val="202122"/>
                  </a:solidFill>
                  <a:latin typeface="Arial" panose="020B0604020202020204" pitchFamily="34" charset="0"/>
                </a:rPr>
                <a:t> that is specific to that firm and is much less easily imitated.</a:t>
              </a:r>
              <a:r>
                <a:rPr lang="en-US" sz="1400" baseline="30000" dirty="0">
                  <a:solidFill>
                    <a:srgbClr val="3366CC"/>
                  </a:solidFill>
                  <a:latin typeface="Arial" panose="020B0604020202020204" pitchFamily="34" charset="0"/>
                  <a:hlinkClick r:id="rId16"/>
                </a:rPr>
                <a:t>[19]</a:t>
              </a:r>
              <a:endParaRPr lang="en-US" sz="2000" b="0" i="0" dirty="0">
                <a:solidFill>
                  <a:srgbClr val="202122"/>
                </a:solidFill>
                <a:effectLst/>
                <a:latin typeface="Arial" panose="020B0604020202020204" pitchFamily="34" charset="0"/>
              </a:endParaRPr>
            </a:p>
          </p:txBody>
        </p:sp>
        <p:sp>
          <p:nvSpPr>
            <p:cNvPr id="8" name="Rectangle 7"/>
            <p:cNvSpPr/>
            <p:nvPr/>
          </p:nvSpPr>
          <p:spPr>
            <a:xfrm>
              <a:off x="951594" y="5166155"/>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8"/>
                </a:rPr>
                <a:t>https://</a:t>
              </a:r>
              <a:r>
                <a:rPr lang="en-US" sz="1000" dirty="0" smtClean="0">
                  <a:latin typeface="Tahoma" panose="020B0604030504040204" pitchFamily="34" charset="0"/>
                  <a:ea typeface="Tahoma" panose="020B0604030504040204" pitchFamily="34" charset="0"/>
                  <a:cs typeface="Tahoma" panose="020B0604030504040204" pitchFamily="34" charset="0"/>
                  <a:hlinkClick r:id="rId8"/>
                </a:rPr>
                <a:t>en.wikipedia.org/wiki/Bricolage</a:t>
              </a:r>
              <a:r>
                <a:rPr lang="en-US" sz="1000" dirty="0" smtClean="0">
                  <a:latin typeface="Tahoma" panose="020B0604030504040204" pitchFamily="34" charset="0"/>
                  <a:ea typeface="Tahoma" panose="020B0604030504040204" pitchFamily="34" charset="0"/>
                  <a:cs typeface="Tahoma" panose="020B0604030504040204" pitchFamily="34" charset="0"/>
                </a:rPr>
                <a:t> </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951594" y="5360688"/>
              <a:ext cx="4572000" cy="400110"/>
            </a:xfrm>
            <a:prstGeom prst="rect">
              <a:avLst/>
            </a:prstGeom>
          </p:spPr>
          <p:txBody>
            <a:bodyPr>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Full article: </a:t>
              </a:r>
              <a:r>
                <a:rPr lang="en-US" sz="1000" dirty="0" err="1" smtClean="0">
                  <a:latin typeface="Tahoma" panose="020B0604030504040204" pitchFamily="34" charset="0"/>
                  <a:ea typeface="Tahoma" panose="020B0604030504040204" pitchFamily="34" charset="0"/>
                  <a:cs typeface="Tahoma" panose="020B0604030504040204" pitchFamily="34" charset="0"/>
                </a:rPr>
                <a:t>Ciborra</a:t>
              </a:r>
              <a:r>
                <a:rPr lang="en-US" sz="1000" dirty="0">
                  <a:latin typeface="Tahoma" panose="020B0604030504040204" pitchFamily="34" charset="0"/>
                  <a:ea typeface="Tahoma" panose="020B0604030504040204" pitchFamily="34" charset="0"/>
                  <a:cs typeface="Tahoma" panose="020B0604030504040204" pitchFamily="34" charset="0"/>
                </a:rPr>
                <a:t>, C. U. (1992). From thinking to tinkering: The grassroots of strategic information systems. The information society, 8(4), 297-309.</a:t>
              </a:r>
            </a:p>
          </p:txBody>
        </p:sp>
      </p:grpSp>
    </p:spTree>
    <p:extLst>
      <p:ext uri="{BB962C8B-B14F-4D97-AF65-F5344CB8AC3E}">
        <p14:creationId xmlns:p14="http://schemas.microsoft.com/office/powerpoint/2010/main" val="15312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8640"/>
            <a:ext cx="9511251" cy="5328592"/>
          </a:xfrm>
          <a:prstGeom prst="rect">
            <a:avLst/>
          </a:prstGeom>
        </p:spPr>
      </p:pic>
      <p:pic>
        <p:nvPicPr>
          <p:cNvPr id="3" name="Picture 2"/>
          <p:cNvPicPr>
            <a:picLocks noChangeAspect="1"/>
          </p:cNvPicPr>
          <p:nvPr/>
        </p:nvPicPr>
        <p:blipFill>
          <a:blip r:embed="rId4"/>
          <a:stretch>
            <a:fillRect/>
          </a:stretch>
        </p:blipFill>
        <p:spPr>
          <a:xfrm>
            <a:off x="0" y="188640"/>
            <a:ext cx="9158741" cy="5145360"/>
          </a:xfrm>
          <a:prstGeom prst="rect">
            <a:avLst/>
          </a:prstGeom>
        </p:spPr>
      </p:pic>
    </p:spTree>
    <p:extLst>
      <p:ext uri="{BB962C8B-B14F-4D97-AF65-F5344CB8AC3E}">
        <p14:creationId xmlns:p14="http://schemas.microsoft.com/office/powerpoint/2010/main" val="267338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3983" y="332656"/>
            <a:ext cx="5423280" cy="461665"/>
          </a:xfrm>
          <a:prstGeom prst="rect">
            <a:avLst/>
          </a:prstGeom>
        </p:spPr>
        <p:txBody>
          <a:bodyPr wrap="none">
            <a:spAutoFit/>
          </a:bodyPr>
          <a:lstStyle/>
          <a:p>
            <a:r>
              <a:rPr lang="en-US" b="1" dirty="0" smtClean="0">
                <a:solidFill>
                  <a:srgbClr val="0070C0"/>
                </a:solidFill>
                <a:latin typeface="Tahoma" panose="020B0604030504040204" pitchFamily="34" charset="0"/>
                <a:ea typeface="Tahoma" panose="020B0604030504040204" pitchFamily="34" charset="0"/>
                <a:cs typeface="Tahoma" panose="020B0604030504040204" pitchFamily="34" charset="0"/>
              </a:rPr>
              <a:t>5. Platform development process</a:t>
            </a:r>
            <a:endParaRPr lang="en-US"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913983" y="908720"/>
            <a:ext cx="2790478" cy="3794938"/>
            <a:chOff x="913983" y="908720"/>
            <a:chExt cx="2790478" cy="3794938"/>
          </a:xfrm>
        </p:grpSpPr>
        <p:pic>
          <p:nvPicPr>
            <p:cNvPr id="3" name="Picture 2"/>
            <p:cNvPicPr>
              <a:picLocks noChangeAspect="1"/>
            </p:cNvPicPr>
            <p:nvPr/>
          </p:nvPicPr>
          <p:blipFill>
            <a:blip r:embed="rId3"/>
            <a:stretch>
              <a:fillRect/>
            </a:stretch>
          </p:blipFill>
          <p:spPr>
            <a:xfrm>
              <a:off x="913983" y="908720"/>
              <a:ext cx="2790478" cy="1859473"/>
            </a:xfrm>
            <a:prstGeom prst="rect">
              <a:avLst/>
            </a:prstGeom>
          </p:spPr>
        </p:pic>
        <p:pic>
          <p:nvPicPr>
            <p:cNvPr id="4" name="Picture 3"/>
            <p:cNvPicPr>
              <a:picLocks noChangeAspect="1"/>
            </p:cNvPicPr>
            <p:nvPr/>
          </p:nvPicPr>
          <p:blipFill>
            <a:blip r:embed="rId4"/>
            <a:stretch>
              <a:fillRect/>
            </a:stretch>
          </p:blipFill>
          <p:spPr>
            <a:xfrm>
              <a:off x="913983" y="2768193"/>
              <a:ext cx="2790478" cy="1549113"/>
            </a:xfrm>
            <a:prstGeom prst="rect">
              <a:avLst/>
            </a:prstGeom>
          </p:spPr>
        </p:pic>
        <p:sp>
          <p:nvSpPr>
            <p:cNvPr id="5" name="TextBox 4"/>
            <p:cNvSpPr txBox="1"/>
            <p:nvPr/>
          </p:nvSpPr>
          <p:spPr>
            <a:xfrm>
              <a:off x="913983" y="4365104"/>
              <a:ext cx="2790478" cy="338554"/>
            </a:xfrm>
            <a:prstGeom prst="rect">
              <a:avLst/>
            </a:prstGeom>
            <a:noFill/>
          </p:spPr>
          <p:txBody>
            <a:bodyPr wrap="squar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Basis + all possible modules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sp>
        <p:nvSpPr>
          <p:cNvPr id="7" name="Right Arrow 6"/>
          <p:cNvSpPr/>
          <p:nvPr/>
        </p:nvSpPr>
        <p:spPr bwMode="auto">
          <a:xfrm>
            <a:off x="3995936" y="2444157"/>
            <a:ext cx="1008112"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sp>
        <p:nvSpPr>
          <p:cNvPr id="8" name="TextBox 7"/>
          <p:cNvSpPr txBox="1"/>
          <p:nvPr/>
        </p:nvSpPr>
        <p:spPr>
          <a:xfrm>
            <a:off x="5018257" y="2060848"/>
            <a:ext cx="2088232" cy="646331"/>
          </a:xfrm>
          <a:prstGeom prst="rect">
            <a:avLst/>
          </a:prstGeom>
          <a:noFill/>
          <a:ln w="12700">
            <a:solidFill>
              <a:schemeClr val="tx1"/>
            </a:solidFill>
          </a:ln>
        </p:spPr>
        <p:txBody>
          <a:bodyPr wrap="square" rtlCol="0">
            <a:spAutoFit/>
          </a:bodyPr>
          <a:lstStyle/>
          <a:p>
            <a:r>
              <a:rPr lang="en-US" sz="1800" dirty="0" smtClean="0">
                <a:latin typeface="Tahoma" panose="020B0604030504040204" pitchFamily="34" charset="0"/>
                <a:ea typeface="Tahoma" panose="020B0604030504040204" pitchFamily="34" charset="0"/>
                <a:cs typeface="Tahoma" panose="020B0604030504040204" pitchFamily="34" charset="0"/>
              </a:rPr>
              <a:t>Different cars (VW, Audi, Skoda, Seat,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5020142" y="2852936"/>
            <a:ext cx="2088232" cy="923330"/>
          </a:xfrm>
          <a:prstGeom prst="rect">
            <a:avLst/>
          </a:prstGeom>
          <a:noFill/>
          <a:ln w="12700">
            <a:solidFill>
              <a:schemeClr val="tx1"/>
            </a:solidFill>
          </a:ln>
        </p:spPr>
        <p:txBody>
          <a:bodyPr wrap="square" rtlCol="0">
            <a:spAutoFit/>
          </a:bodyPr>
          <a:lstStyle/>
          <a:p>
            <a:r>
              <a:rPr lang="en-US" sz="1800" dirty="0" smtClean="0">
                <a:latin typeface="Tahoma" panose="020B0604030504040204" pitchFamily="34" charset="0"/>
                <a:ea typeface="Tahoma" panose="020B0604030504040204" pitchFamily="34" charset="0"/>
                <a:cs typeface="Tahoma" panose="020B0604030504040204" pitchFamily="34" charset="0"/>
              </a:rPr>
              <a:t>Different designs over time fitting in the platform</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8106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21233113"/>
              </p:ext>
            </p:extLst>
          </p:nvPr>
        </p:nvGraphicFramePr>
        <p:xfrm>
          <a:off x="179512" y="794321"/>
          <a:ext cx="8784976" cy="5547360"/>
        </p:xfrm>
        <a:graphic>
          <a:graphicData uri="http://schemas.openxmlformats.org/drawingml/2006/table">
            <a:tbl>
              <a:tblPr firstRow="1" bandRow="1">
                <a:tableStyleId>{5C22544A-7EE6-4342-B048-85BDC9FD1C3A}</a:tableStyleId>
              </a:tblPr>
              <a:tblGrid>
                <a:gridCol w="255134">
                  <a:extLst>
                    <a:ext uri="{9D8B030D-6E8A-4147-A177-3AD203B41FA5}">
                      <a16:colId xmlns:a16="http://schemas.microsoft.com/office/drawing/2014/main" val="1542982673"/>
                    </a:ext>
                  </a:extLst>
                </a:gridCol>
                <a:gridCol w="896994">
                  <a:extLst>
                    <a:ext uri="{9D8B030D-6E8A-4147-A177-3AD203B41FA5}">
                      <a16:colId xmlns:a16="http://schemas.microsoft.com/office/drawing/2014/main" val="1105755275"/>
                    </a:ext>
                  </a:extLst>
                </a:gridCol>
                <a:gridCol w="1579335">
                  <a:extLst>
                    <a:ext uri="{9D8B030D-6E8A-4147-A177-3AD203B41FA5}">
                      <a16:colId xmlns:a16="http://schemas.microsoft.com/office/drawing/2014/main" val="1871522780"/>
                    </a:ext>
                  </a:extLst>
                </a:gridCol>
                <a:gridCol w="1805041">
                  <a:extLst>
                    <a:ext uri="{9D8B030D-6E8A-4147-A177-3AD203B41FA5}">
                      <a16:colId xmlns:a16="http://schemas.microsoft.com/office/drawing/2014/main" val="3425070475"/>
                    </a:ext>
                  </a:extLst>
                </a:gridCol>
                <a:gridCol w="1656184">
                  <a:extLst>
                    <a:ext uri="{9D8B030D-6E8A-4147-A177-3AD203B41FA5}">
                      <a16:colId xmlns:a16="http://schemas.microsoft.com/office/drawing/2014/main" val="945951280"/>
                    </a:ext>
                  </a:extLst>
                </a:gridCol>
                <a:gridCol w="1152128">
                  <a:extLst>
                    <a:ext uri="{9D8B030D-6E8A-4147-A177-3AD203B41FA5}">
                      <a16:colId xmlns:a16="http://schemas.microsoft.com/office/drawing/2014/main" val="827700089"/>
                    </a:ext>
                  </a:extLst>
                </a:gridCol>
                <a:gridCol w="1440160">
                  <a:extLst>
                    <a:ext uri="{9D8B030D-6E8A-4147-A177-3AD203B41FA5}">
                      <a16:colId xmlns:a16="http://schemas.microsoft.com/office/drawing/2014/main" val="2833992605"/>
                    </a:ext>
                  </a:extLst>
                </a:gridCol>
              </a:tblGrid>
              <a:tr h="370840">
                <a:tc>
                  <a:txBody>
                    <a:bodyPr/>
                    <a:lstStyle/>
                    <a:p>
                      <a:endParaRPr lang="en-GB" sz="1400" dirty="0">
                        <a:solidFill>
                          <a:schemeClr val="tx1"/>
                        </a:solidFill>
                      </a:endParaRPr>
                    </a:p>
                  </a:txBody>
                  <a:tcPr/>
                </a:tc>
                <a:tc>
                  <a:txBody>
                    <a:bodyPr/>
                    <a:lstStyle/>
                    <a:p>
                      <a:r>
                        <a:rPr lang="en-GB" sz="1400" dirty="0" smtClean="0">
                          <a:solidFill>
                            <a:schemeClr val="tx1"/>
                          </a:solidFill>
                        </a:rPr>
                        <a:t>Type project</a:t>
                      </a:r>
                      <a:endParaRPr lang="en-GB" sz="1400" dirty="0">
                        <a:solidFill>
                          <a:schemeClr val="tx1"/>
                        </a:solidFill>
                      </a:endParaRPr>
                    </a:p>
                  </a:txBody>
                  <a:tcPr/>
                </a:tc>
                <a:tc>
                  <a:txBody>
                    <a:bodyPr/>
                    <a:lstStyle/>
                    <a:p>
                      <a:r>
                        <a:rPr lang="en-GB" sz="1400" dirty="0" smtClean="0">
                          <a:solidFill>
                            <a:schemeClr val="tx1"/>
                          </a:solidFill>
                        </a:rPr>
                        <a:t>Structure of project</a:t>
                      </a:r>
                      <a:endParaRPr lang="en-GB" sz="1400" dirty="0">
                        <a:solidFill>
                          <a:schemeClr val="tx1"/>
                        </a:solidFill>
                      </a:endParaRPr>
                    </a:p>
                  </a:txBody>
                  <a:tcPr/>
                </a:tc>
                <a:tc>
                  <a:txBody>
                    <a:bodyPr/>
                    <a:lstStyle/>
                    <a:p>
                      <a:r>
                        <a:rPr lang="en-GB" sz="1400" dirty="0" smtClean="0">
                          <a:solidFill>
                            <a:schemeClr val="tx1"/>
                          </a:solidFill>
                        </a:rPr>
                        <a:t>Evolution of</a:t>
                      </a:r>
                      <a:r>
                        <a:rPr lang="en-GB" sz="1400" baseline="0" dirty="0" smtClean="0">
                          <a:solidFill>
                            <a:schemeClr val="tx1"/>
                          </a:solidFill>
                        </a:rPr>
                        <a:t> idea/concept during process</a:t>
                      </a:r>
                      <a:endParaRPr lang="en-GB" sz="1400" dirty="0">
                        <a:solidFill>
                          <a:schemeClr val="tx1"/>
                        </a:solidFill>
                      </a:endParaRPr>
                    </a:p>
                  </a:txBody>
                  <a:tcPr/>
                </a:tc>
                <a:tc>
                  <a:txBody>
                    <a:bodyPr/>
                    <a:lstStyle/>
                    <a:p>
                      <a:r>
                        <a:rPr lang="en-GB" sz="1400" dirty="0" smtClean="0">
                          <a:solidFill>
                            <a:schemeClr val="tx1"/>
                          </a:solidFill>
                        </a:rPr>
                        <a:t>Organization around</a:t>
                      </a:r>
                      <a:r>
                        <a:rPr lang="en-GB" sz="1400" baseline="0" dirty="0" smtClean="0">
                          <a:solidFill>
                            <a:schemeClr val="tx1"/>
                          </a:solidFill>
                        </a:rPr>
                        <a:t> project</a:t>
                      </a:r>
                      <a:endParaRPr lang="en-GB" sz="1400" dirty="0">
                        <a:solidFill>
                          <a:schemeClr val="tx1"/>
                        </a:solidFill>
                      </a:endParaRPr>
                    </a:p>
                  </a:txBody>
                  <a:tcPr/>
                </a:tc>
                <a:tc>
                  <a:txBody>
                    <a:bodyPr/>
                    <a:lstStyle/>
                    <a:p>
                      <a:r>
                        <a:rPr lang="en-GB" sz="1400" dirty="0" smtClean="0">
                          <a:solidFill>
                            <a:schemeClr val="tx1"/>
                          </a:solidFill>
                        </a:rPr>
                        <a:t>Type of innovation</a:t>
                      </a:r>
                      <a:endParaRPr lang="en-GB" sz="1400" dirty="0">
                        <a:solidFill>
                          <a:schemeClr val="tx1"/>
                        </a:solidFill>
                      </a:endParaRPr>
                    </a:p>
                  </a:txBody>
                  <a:tcPr/>
                </a:tc>
                <a:tc>
                  <a:txBody>
                    <a:bodyPr/>
                    <a:lstStyle/>
                    <a:p>
                      <a:r>
                        <a:rPr lang="en-GB" sz="1400" dirty="0" smtClean="0">
                          <a:solidFill>
                            <a:schemeClr val="tx1"/>
                          </a:solidFill>
                        </a:rPr>
                        <a:t>Staring conditions</a:t>
                      </a:r>
                      <a:endParaRPr lang="en-GB" sz="1400" dirty="0">
                        <a:solidFill>
                          <a:schemeClr val="tx1"/>
                        </a:solidFill>
                      </a:endParaRPr>
                    </a:p>
                  </a:txBody>
                  <a:tcPr/>
                </a:tc>
                <a:extLst>
                  <a:ext uri="{0D108BD9-81ED-4DB2-BD59-A6C34878D82A}">
                    <a16:rowId xmlns:a16="http://schemas.microsoft.com/office/drawing/2014/main" val="2733703662"/>
                  </a:ext>
                </a:extLst>
              </a:tr>
              <a:tr h="370840">
                <a:tc>
                  <a:txBody>
                    <a:bodyPr/>
                    <a:lstStyle/>
                    <a:p>
                      <a:r>
                        <a:rPr lang="en-GB" sz="1100" dirty="0" smtClean="0">
                          <a:solidFill>
                            <a:schemeClr val="tx1"/>
                          </a:solidFill>
                        </a:rPr>
                        <a:t>1</a:t>
                      </a:r>
                      <a:endParaRPr lang="en-GB" sz="1100" dirty="0">
                        <a:solidFill>
                          <a:schemeClr val="tx1"/>
                        </a:solidFill>
                      </a:endParaRPr>
                    </a:p>
                  </a:txBody>
                  <a:tcPr/>
                </a:tc>
                <a:tc>
                  <a:txBody>
                    <a:bodyPr/>
                    <a:lstStyle/>
                    <a:p>
                      <a:r>
                        <a:rPr lang="en-GB" sz="1100" dirty="0" smtClean="0">
                          <a:solidFill>
                            <a:schemeClr val="tx1"/>
                          </a:solidFill>
                        </a:rPr>
                        <a:t>Design – Build</a:t>
                      </a:r>
                      <a:endParaRPr lang="en-GB" sz="1100" dirty="0">
                        <a:solidFill>
                          <a:schemeClr val="tx1"/>
                        </a:solidFill>
                      </a:endParaRPr>
                    </a:p>
                  </a:txBody>
                  <a:tcPr/>
                </a:tc>
                <a:tc>
                  <a:txBody>
                    <a:bodyPr/>
                    <a:lstStyle/>
                    <a:p>
                      <a:r>
                        <a:rPr lang="en-GB" sz="1100" dirty="0" smtClean="0">
                          <a:solidFill>
                            <a:schemeClr val="tx1"/>
                          </a:solidFill>
                        </a:rPr>
                        <a:t>Stages; focus on pre-specified innovation</a:t>
                      </a:r>
                      <a:endParaRPr lang="en-GB" sz="1100" dirty="0">
                        <a:solidFill>
                          <a:schemeClr val="tx1"/>
                        </a:solidFill>
                      </a:endParaRPr>
                    </a:p>
                  </a:txBody>
                  <a:tcPr/>
                </a:tc>
                <a:tc>
                  <a:txBody>
                    <a:bodyPr/>
                    <a:lstStyle/>
                    <a:p>
                      <a:r>
                        <a:rPr lang="en-GB" sz="1100" dirty="0" smtClean="0">
                          <a:solidFill>
                            <a:schemeClr val="tx1"/>
                          </a:solidFill>
                        </a:rPr>
                        <a:t>Minimal. Design is specified fully prior to construction.</a:t>
                      </a:r>
                      <a:endParaRPr lang="en-GB" sz="1100" dirty="0">
                        <a:solidFill>
                          <a:schemeClr val="tx1"/>
                        </a:solidFill>
                      </a:endParaRPr>
                    </a:p>
                  </a:txBody>
                  <a:tcPr/>
                </a:tc>
                <a:tc>
                  <a:txBody>
                    <a:bodyPr/>
                    <a:lstStyle/>
                    <a:p>
                      <a:r>
                        <a:rPr lang="en-GB" sz="1100" baseline="0" dirty="0" smtClean="0">
                          <a:solidFill>
                            <a:schemeClr val="tx1"/>
                          </a:solidFill>
                        </a:rPr>
                        <a:t>One main </a:t>
                      </a:r>
                      <a:r>
                        <a:rPr lang="en-GB" sz="1100" dirty="0" smtClean="0">
                          <a:solidFill>
                            <a:schemeClr val="tx1"/>
                          </a:solidFill>
                        </a:rPr>
                        <a:t>contractor,</a:t>
                      </a:r>
                      <a:r>
                        <a:rPr lang="en-GB" sz="1100" baseline="0" dirty="0" smtClean="0">
                          <a:solidFill>
                            <a:schemeClr val="tx1"/>
                          </a:solidFill>
                        </a:rPr>
                        <a:t> possibly sub-contractors</a:t>
                      </a:r>
                      <a:endParaRPr lang="en-GB" sz="1100" dirty="0">
                        <a:solidFill>
                          <a:schemeClr val="tx1"/>
                        </a:solidFill>
                      </a:endParaRPr>
                    </a:p>
                  </a:txBody>
                  <a:tcPr/>
                </a:tc>
                <a:tc>
                  <a:txBody>
                    <a:bodyPr/>
                    <a:lstStyle/>
                    <a:p>
                      <a:r>
                        <a:rPr lang="en-GB" sz="1100" dirty="0" smtClean="0">
                          <a:solidFill>
                            <a:schemeClr val="tx1"/>
                          </a:solidFill>
                        </a:rPr>
                        <a:t>Building,</a:t>
                      </a:r>
                      <a:r>
                        <a:rPr lang="en-GB" sz="1100" baseline="0" dirty="0" smtClean="0">
                          <a:solidFill>
                            <a:schemeClr val="tx1"/>
                          </a:solidFill>
                        </a:rPr>
                        <a:t> bridge, railway track, …</a:t>
                      </a:r>
                      <a:endParaRPr lang="en-GB" sz="1100" dirty="0">
                        <a:solidFill>
                          <a:schemeClr val="tx1"/>
                        </a:solidFill>
                      </a:endParaRPr>
                    </a:p>
                  </a:txBody>
                  <a:tcPr/>
                </a:tc>
                <a:tc>
                  <a:txBody>
                    <a:bodyPr/>
                    <a:lstStyle/>
                    <a:p>
                      <a:r>
                        <a:rPr lang="en-GB" sz="1100" dirty="0" smtClean="0">
                          <a:solidFill>
                            <a:schemeClr val="tx1"/>
                          </a:solidFill>
                        </a:rPr>
                        <a:t>One customer;</a:t>
                      </a:r>
                    </a:p>
                    <a:p>
                      <a:r>
                        <a:rPr lang="en-GB" sz="1100" baseline="0" dirty="0" smtClean="0">
                          <a:solidFill>
                            <a:schemeClr val="tx1"/>
                          </a:solidFill>
                        </a:rPr>
                        <a:t>Requirements, process and outcome known upfront. </a:t>
                      </a:r>
                      <a:endParaRPr lang="en-GB" sz="1100" dirty="0">
                        <a:solidFill>
                          <a:schemeClr val="tx1"/>
                        </a:solidFill>
                      </a:endParaRPr>
                    </a:p>
                  </a:txBody>
                  <a:tcPr/>
                </a:tc>
                <a:extLst>
                  <a:ext uri="{0D108BD9-81ED-4DB2-BD59-A6C34878D82A}">
                    <a16:rowId xmlns:a16="http://schemas.microsoft.com/office/drawing/2014/main" val="2585356533"/>
                  </a:ext>
                </a:extLst>
              </a:tr>
              <a:tr h="370840">
                <a:tc>
                  <a:txBody>
                    <a:bodyPr/>
                    <a:lstStyle/>
                    <a:p>
                      <a:r>
                        <a:rPr lang="en-GB" sz="1100" dirty="0" smtClean="0">
                          <a:solidFill>
                            <a:schemeClr val="tx1"/>
                          </a:solidFill>
                        </a:rPr>
                        <a:t>2</a:t>
                      </a:r>
                      <a:endParaRPr lang="en-GB" sz="1100" dirty="0">
                        <a:solidFill>
                          <a:schemeClr val="tx1"/>
                        </a:solidFill>
                      </a:endParaRPr>
                    </a:p>
                  </a:txBody>
                  <a:tcPr/>
                </a:tc>
                <a:tc>
                  <a:txBody>
                    <a:bodyPr/>
                    <a:lstStyle/>
                    <a:p>
                      <a:r>
                        <a:rPr lang="en-GB" sz="1100" dirty="0" smtClean="0">
                          <a:solidFill>
                            <a:schemeClr val="tx1"/>
                          </a:solidFill>
                        </a:rPr>
                        <a:t>Stage-gate</a:t>
                      </a:r>
                      <a:endParaRPr lang="en-GB" sz="1100" dirty="0">
                        <a:solidFill>
                          <a:schemeClr val="tx1"/>
                        </a:solidFill>
                      </a:endParaRPr>
                    </a:p>
                  </a:txBody>
                  <a:tcPr/>
                </a:tc>
                <a:tc>
                  <a:txBody>
                    <a:bodyPr/>
                    <a:lstStyle/>
                    <a:p>
                      <a:r>
                        <a:rPr lang="en-GB" sz="1100" dirty="0" smtClean="0">
                          <a:solidFill>
                            <a:schemeClr val="tx1"/>
                          </a:solidFill>
                        </a:rPr>
                        <a:t>Stages; focus on innovation</a:t>
                      </a:r>
                      <a:r>
                        <a:rPr lang="en-GB" sz="1100" baseline="0" dirty="0" smtClean="0">
                          <a:solidFill>
                            <a:schemeClr val="tx1"/>
                          </a:solidFill>
                        </a:rPr>
                        <a:t> meeting pre-set requirements</a:t>
                      </a:r>
                      <a:endParaRPr lang="en-GB" sz="1100" dirty="0">
                        <a:solidFill>
                          <a:schemeClr val="tx1"/>
                        </a:solidFill>
                      </a:endParaRPr>
                    </a:p>
                  </a:txBody>
                  <a:tcPr/>
                </a:tc>
                <a:tc>
                  <a:txBody>
                    <a:bodyPr/>
                    <a:lstStyle/>
                    <a:p>
                      <a:r>
                        <a:rPr lang="en-GB" sz="1100" dirty="0" smtClean="0">
                          <a:solidFill>
                            <a:schemeClr val="tx1"/>
                          </a:solidFill>
                        </a:rPr>
                        <a:t>A lot of variants funnelled towards one</a:t>
                      </a:r>
                      <a:r>
                        <a:rPr lang="en-GB" sz="1100" baseline="0" dirty="0" smtClean="0">
                          <a:solidFill>
                            <a:schemeClr val="tx1"/>
                          </a:solidFill>
                        </a:rPr>
                        <a:t> (a few) innovation(s)</a:t>
                      </a:r>
                      <a:endParaRPr lang="en-GB" sz="1100" dirty="0">
                        <a:solidFill>
                          <a:schemeClr val="tx1"/>
                        </a:solidFill>
                      </a:endParaRPr>
                    </a:p>
                  </a:txBody>
                  <a:tcPr/>
                </a:tc>
                <a:tc>
                  <a:txBody>
                    <a:bodyPr/>
                    <a:lstStyle/>
                    <a:p>
                      <a:r>
                        <a:rPr lang="en-GB" sz="1100" dirty="0" smtClean="0">
                          <a:solidFill>
                            <a:schemeClr val="tx1"/>
                          </a:solidFill>
                        </a:rPr>
                        <a:t>One multi-disciplinary project-team, mostly from matrix organization;</a:t>
                      </a:r>
                      <a:r>
                        <a:rPr lang="en-GB" sz="1100" baseline="0" dirty="0" smtClean="0">
                          <a:solidFill>
                            <a:schemeClr val="tx1"/>
                          </a:solidFill>
                        </a:rPr>
                        <a:t> </a:t>
                      </a:r>
                      <a:endParaRPr lang="en-GB" sz="1100" dirty="0">
                        <a:solidFill>
                          <a:schemeClr val="tx1"/>
                        </a:solidFill>
                      </a:endParaRPr>
                    </a:p>
                  </a:txBody>
                  <a:tcPr/>
                </a:tc>
                <a:tc>
                  <a:txBody>
                    <a:bodyPr/>
                    <a:lstStyle/>
                    <a:p>
                      <a:r>
                        <a:rPr lang="en-GB" sz="1100" dirty="0" smtClean="0">
                          <a:solidFill>
                            <a:schemeClr val="tx1"/>
                          </a:solidFill>
                        </a:rPr>
                        <a:t>Household electronics, …</a:t>
                      </a:r>
                      <a:endParaRPr lang="en-GB" sz="11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aseline="0" dirty="0" smtClean="0">
                          <a:solidFill>
                            <a:schemeClr val="tx1"/>
                          </a:solidFill>
                        </a:rPr>
                        <a:t>Segment of customers; Requirements, process, stages known, outcome unknown.</a:t>
                      </a:r>
                      <a:endParaRPr lang="en-GB" sz="1100" dirty="0">
                        <a:solidFill>
                          <a:schemeClr val="tx1"/>
                        </a:solidFill>
                      </a:endParaRPr>
                    </a:p>
                  </a:txBody>
                  <a:tcPr/>
                </a:tc>
                <a:extLst>
                  <a:ext uri="{0D108BD9-81ED-4DB2-BD59-A6C34878D82A}">
                    <a16:rowId xmlns:a16="http://schemas.microsoft.com/office/drawing/2014/main" val="4117657128"/>
                  </a:ext>
                </a:extLst>
              </a:tr>
              <a:tr h="370840">
                <a:tc>
                  <a:txBody>
                    <a:bodyPr/>
                    <a:lstStyle/>
                    <a:p>
                      <a:r>
                        <a:rPr lang="en-GB" sz="1100" dirty="0" smtClean="0">
                          <a:solidFill>
                            <a:schemeClr val="tx1"/>
                          </a:solidFill>
                        </a:rPr>
                        <a:t>3</a:t>
                      </a:r>
                      <a:endParaRPr lang="en-GB" sz="1100" dirty="0">
                        <a:solidFill>
                          <a:schemeClr val="tx1"/>
                        </a:solidFill>
                      </a:endParaRPr>
                    </a:p>
                  </a:txBody>
                  <a:tcPr/>
                </a:tc>
                <a:tc>
                  <a:txBody>
                    <a:bodyPr/>
                    <a:lstStyle/>
                    <a:p>
                      <a:r>
                        <a:rPr lang="en-GB" sz="1100" dirty="0" smtClean="0">
                          <a:solidFill>
                            <a:schemeClr val="tx1"/>
                          </a:solidFill>
                        </a:rPr>
                        <a:t>Agile</a:t>
                      </a:r>
                      <a:r>
                        <a:rPr lang="en-GB" sz="1100" baseline="0" dirty="0" smtClean="0">
                          <a:solidFill>
                            <a:schemeClr val="tx1"/>
                          </a:solidFill>
                        </a:rPr>
                        <a:t> Scrum</a:t>
                      </a:r>
                      <a:endParaRPr lang="en-GB" sz="1100" dirty="0">
                        <a:solidFill>
                          <a:schemeClr val="tx1"/>
                        </a:solidFill>
                      </a:endParaRPr>
                    </a:p>
                  </a:txBody>
                  <a:tcPr/>
                </a:tc>
                <a:tc>
                  <a:txBody>
                    <a:bodyPr/>
                    <a:lstStyle/>
                    <a:p>
                      <a:r>
                        <a:rPr lang="en-GB" sz="1100" dirty="0" smtClean="0">
                          <a:solidFill>
                            <a:schemeClr val="tx1"/>
                          </a:solidFill>
                        </a:rPr>
                        <a:t>Rounds;</a:t>
                      </a:r>
                      <a:r>
                        <a:rPr lang="en-GB" sz="1100" baseline="0" dirty="0" smtClean="0">
                          <a:solidFill>
                            <a:schemeClr val="tx1"/>
                          </a:solidFill>
                        </a:rPr>
                        <a:t> focus on process to meet general goal</a:t>
                      </a:r>
                      <a:endParaRPr lang="en-GB" sz="1100" dirty="0">
                        <a:solidFill>
                          <a:schemeClr val="tx1"/>
                        </a:solidFill>
                      </a:endParaRPr>
                    </a:p>
                  </a:txBody>
                  <a:tcPr/>
                </a:tc>
                <a:tc>
                  <a:txBody>
                    <a:bodyPr/>
                    <a:lstStyle/>
                    <a:p>
                      <a:r>
                        <a:rPr lang="en-GB" sz="1100" dirty="0" smtClean="0">
                          <a:solidFill>
                            <a:schemeClr val="tx1"/>
                          </a:solidFill>
                        </a:rPr>
                        <a:t>Variation</a:t>
                      </a:r>
                      <a:r>
                        <a:rPr lang="en-GB" sz="1100" baseline="0" dirty="0" smtClean="0">
                          <a:solidFill>
                            <a:schemeClr val="tx1"/>
                          </a:solidFill>
                        </a:rPr>
                        <a:t> from minimum viable concept with first functionality to complete system with extended functionality </a:t>
                      </a:r>
                      <a:endParaRPr lang="en-GB" sz="1100" dirty="0">
                        <a:solidFill>
                          <a:schemeClr val="tx1"/>
                        </a:solidFill>
                      </a:endParaRPr>
                    </a:p>
                  </a:txBody>
                  <a:tcPr/>
                </a:tc>
                <a:tc>
                  <a:txBody>
                    <a:bodyPr/>
                    <a:lstStyle/>
                    <a:p>
                      <a:r>
                        <a:rPr lang="en-GB" sz="1100" dirty="0" smtClean="0">
                          <a:solidFill>
                            <a:schemeClr val="tx1"/>
                          </a:solidFill>
                        </a:rPr>
                        <a:t>Agile/scrum team </a:t>
                      </a:r>
                      <a:r>
                        <a:rPr lang="en-GB" sz="1100" baseline="0" dirty="0" smtClean="0">
                          <a:solidFill>
                            <a:schemeClr val="tx1"/>
                          </a:solidFill>
                        </a:rPr>
                        <a:t>members can be from network, or different parts of main organization.</a:t>
                      </a:r>
                      <a:endParaRPr lang="en-GB" sz="1100" dirty="0">
                        <a:solidFill>
                          <a:schemeClr val="tx1"/>
                        </a:solidFill>
                      </a:endParaRPr>
                    </a:p>
                  </a:txBody>
                  <a:tcPr/>
                </a:tc>
                <a:tc>
                  <a:txBody>
                    <a:bodyPr/>
                    <a:lstStyle/>
                    <a:p>
                      <a:r>
                        <a:rPr lang="en-GB" sz="1100" dirty="0" smtClean="0">
                          <a:solidFill>
                            <a:schemeClr val="tx1"/>
                          </a:solidFill>
                        </a:rPr>
                        <a:t>Software, complex unique systems,</a:t>
                      </a:r>
                      <a:r>
                        <a:rPr lang="en-GB" sz="1100" baseline="0" dirty="0" smtClean="0">
                          <a:solidFill>
                            <a:schemeClr val="tx1"/>
                          </a:solidFill>
                        </a:rPr>
                        <a:t> …</a:t>
                      </a:r>
                      <a:endParaRPr lang="en-GB" sz="1100" dirty="0">
                        <a:solidFill>
                          <a:schemeClr val="tx1"/>
                        </a:solidFill>
                      </a:endParaRPr>
                    </a:p>
                  </a:txBody>
                  <a:tcPr/>
                </a:tc>
                <a:tc>
                  <a:txBody>
                    <a:bodyPr/>
                    <a:lstStyle/>
                    <a:p>
                      <a:r>
                        <a:rPr lang="en-GB" sz="1100" dirty="0" smtClean="0">
                          <a:solidFill>
                            <a:schemeClr val="tx1"/>
                          </a:solidFill>
                        </a:rPr>
                        <a:t>Usually</a:t>
                      </a:r>
                      <a:r>
                        <a:rPr lang="en-GB" sz="1100" baseline="0" dirty="0" smtClean="0">
                          <a:solidFill>
                            <a:schemeClr val="tx1"/>
                          </a:solidFill>
                        </a:rPr>
                        <a:t> one main customer; Requirements uncertain, process set, outcome </a:t>
                      </a:r>
                      <a:endParaRPr lang="en-GB" sz="1100" dirty="0">
                        <a:solidFill>
                          <a:schemeClr val="tx1"/>
                        </a:solidFill>
                      </a:endParaRPr>
                    </a:p>
                  </a:txBody>
                  <a:tcPr/>
                </a:tc>
                <a:extLst>
                  <a:ext uri="{0D108BD9-81ED-4DB2-BD59-A6C34878D82A}">
                    <a16:rowId xmlns:a16="http://schemas.microsoft.com/office/drawing/2014/main" val="4175354963"/>
                  </a:ext>
                </a:extLst>
              </a:tr>
              <a:tr h="370840">
                <a:tc>
                  <a:txBody>
                    <a:bodyPr/>
                    <a:lstStyle/>
                    <a:p>
                      <a:r>
                        <a:rPr lang="en-GB" sz="1100" dirty="0" smtClean="0">
                          <a:solidFill>
                            <a:schemeClr val="tx1"/>
                          </a:solidFill>
                        </a:rPr>
                        <a:t>4</a:t>
                      </a:r>
                      <a:endParaRPr lang="en-GB" sz="1100" dirty="0">
                        <a:solidFill>
                          <a:schemeClr val="tx1"/>
                        </a:solidFill>
                      </a:endParaRPr>
                    </a:p>
                  </a:txBody>
                  <a:tcPr/>
                </a:tc>
                <a:tc>
                  <a:txBody>
                    <a:bodyPr/>
                    <a:lstStyle/>
                    <a:p>
                      <a:r>
                        <a:rPr lang="en-GB" sz="1100" dirty="0" smtClean="0">
                          <a:solidFill>
                            <a:schemeClr val="tx1"/>
                          </a:solidFill>
                        </a:rPr>
                        <a:t>Trial and error (Bricolage)</a:t>
                      </a:r>
                      <a:endParaRPr lang="en-GB" sz="1100" dirty="0">
                        <a:solidFill>
                          <a:schemeClr val="tx1"/>
                        </a:solidFill>
                      </a:endParaRPr>
                    </a:p>
                  </a:txBody>
                  <a:tcPr/>
                </a:tc>
                <a:tc>
                  <a:txBody>
                    <a:bodyPr/>
                    <a:lstStyle/>
                    <a:p>
                      <a:r>
                        <a:rPr lang="en-GB" sz="1100" dirty="0" smtClean="0">
                          <a:solidFill>
                            <a:schemeClr val="tx1"/>
                          </a:solidFill>
                        </a:rPr>
                        <a:t>Iterative</a:t>
                      </a:r>
                      <a:r>
                        <a:rPr lang="en-GB" sz="1100" baseline="0" dirty="0" smtClean="0">
                          <a:solidFill>
                            <a:schemeClr val="tx1"/>
                          </a:solidFill>
                        </a:rPr>
                        <a:t> unspecified process </a:t>
                      </a:r>
                      <a:endParaRPr lang="en-GB" sz="1100" dirty="0">
                        <a:solidFill>
                          <a:schemeClr val="tx1"/>
                        </a:solidFill>
                      </a:endParaRPr>
                    </a:p>
                  </a:txBody>
                  <a:tcPr/>
                </a:tc>
                <a:tc>
                  <a:txBody>
                    <a:bodyPr/>
                    <a:lstStyle/>
                    <a:p>
                      <a:r>
                        <a:rPr lang="en-GB" sz="1100" dirty="0" smtClean="0">
                          <a:solidFill>
                            <a:schemeClr val="tx1"/>
                          </a:solidFill>
                        </a:rPr>
                        <a:t>Can be large, from one conceptual idea to the other and from one innovation to the next.</a:t>
                      </a:r>
                      <a:endParaRPr lang="en-GB" sz="1100" dirty="0">
                        <a:solidFill>
                          <a:schemeClr val="tx1"/>
                        </a:solidFill>
                      </a:endParaRPr>
                    </a:p>
                  </a:txBody>
                  <a:tcPr/>
                </a:tc>
                <a:tc>
                  <a:txBody>
                    <a:bodyPr/>
                    <a:lstStyle/>
                    <a:p>
                      <a:r>
                        <a:rPr lang="en-GB" sz="1100" dirty="0" smtClean="0">
                          <a:solidFill>
                            <a:schemeClr val="tx1"/>
                          </a:solidFill>
                        </a:rPr>
                        <a:t>Small teams, sometimes individuals (artists,</a:t>
                      </a:r>
                      <a:r>
                        <a:rPr lang="en-GB" sz="1100" baseline="0" dirty="0" smtClean="0">
                          <a:solidFill>
                            <a:schemeClr val="tx1"/>
                          </a:solidFill>
                        </a:rPr>
                        <a:t> inventors, scientists)</a:t>
                      </a:r>
                      <a:endParaRPr lang="en-GB" sz="1100" dirty="0">
                        <a:solidFill>
                          <a:schemeClr val="tx1"/>
                        </a:solidFill>
                      </a:endParaRPr>
                    </a:p>
                  </a:txBody>
                  <a:tcPr/>
                </a:tc>
                <a:tc>
                  <a:txBody>
                    <a:bodyPr/>
                    <a:lstStyle/>
                    <a:p>
                      <a:r>
                        <a:rPr lang="en-GB" sz="1100" dirty="0" smtClean="0">
                          <a:solidFill>
                            <a:schemeClr val="tx1"/>
                          </a:solidFill>
                        </a:rPr>
                        <a:t>Art, technological</a:t>
                      </a:r>
                      <a:r>
                        <a:rPr lang="en-GB" sz="1100" baseline="0" dirty="0" smtClean="0">
                          <a:solidFill>
                            <a:schemeClr val="tx1"/>
                          </a:solidFill>
                        </a:rPr>
                        <a:t> inventions, complex systems</a:t>
                      </a:r>
                      <a:endParaRPr lang="en-GB" sz="1100" dirty="0">
                        <a:solidFill>
                          <a:schemeClr val="tx1"/>
                        </a:solidFill>
                      </a:endParaRPr>
                    </a:p>
                  </a:txBody>
                  <a:tcPr/>
                </a:tc>
                <a:tc>
                  <a:txBody>
                    <a:bodyPr/>
                    <a:lstStyle/>
                    <a:p>
                      <a:r>
                        <a:rPr lang="en-US" sz="1100" dirty="0" smtClean="0">
                          <a:solidFill>
                            <a:schemeClr val="tx1"/>
                          </a:solidFill>
                        </a:rPr>
                        <a:t>Requirements, process, and  outcome uncertain </a:t>
                      </a:r>
                      <a:endParaRPr lang="en-GB" sz="1100" dirty="0">
                        <a:solidFill>
                          <a:schemeClr val="tx1"/>
                        </a:solidFill>
                      </a:endParaRPr>
                    </a:p>
                  </a:txBody>
                  <a:tcPr/>
                </a:tc>
                <a:extLst>
                  <a:ext uri="{0D108BD9-81ED-4DB2-BD59-A6C34878D82A}">
                    <a16:rowId xmlns:a16="http://schemas.microsoft.com/office/drawing/2014/main" val="2659925255"/>
                  </a:ext>
                </a:extLst>
              </a:tr>
              <a:tr h="370840">
                <a:tc>
                  <a:txBody>
                    <a:bodyPr/>
                    <a:lstStyle/>
                    <a:p>
                      <a:r>
                        <a:rPr lang="en-GB" sz="1100" dirty="0" smtClean="0">
                          <a:solidFill>
                            <a:schemeClr val="tx1"/>
                          </a:solidFill>
                        </a:rPr>
                        <a:t>5</a:t>
                      </a:r>
                      <a:endParaRPr lang="en-GB" sz="1100" dirty="0">
                        <a:solidFill>
                          <a:schemeClr val="tx1"/>
                        </a:solidFill>
                      </a:endParaRPr>
                    </a:p>
                  </a:txBody>
                  <a:tcPr/>
                </a:tc>
                <a:tc>
                  <a:txBody>
                    <a:bodyPr/>
                    <a:lstStyle/>
                    <a:p>
                      <a:r>
                        <a:rPr lang="en-GB" sz="1100" dirty="0" smtClean="0">
                          <a:solidFill>
                            <a:schemeClr val="tx1"/>
                          </a:solidFill>
                        </a:rPr>
                        <a:t>Platform</a:t>
                      </a:r>
                      <a:endParaRPr lang="en-GB" sz="1100" dirty="0">
                        <a:solidFill>
                          <a:schemeClr val="tx1"/>
                        </a:solidFill>
                      </a:endParaRPr>
                    </a:p>
                  </a:txBody>
                  <a:tcPr/>
                </a:tc>
                <a:tc>
                  <a:txBody>
                    <a:bodyPr/>
                    <a:lstStyle/>
                    <a:p>
                      <a:r>
                        <a:rPr lang="en-GB" sz="1100" dirty="0" smtClean="0">
                          <a:solidFill>
                            <a:schemeClr val="tx1"/>
                          </a:solidFill>
                        </a:rPr>
                        <a:t>Two developments: platform and later on innovation based on platform</a:t>
                      </a:r>
                      <a:endParaRPr lang="en-GB" sz="1100" dirty="0">
                        <a:solidFill>
                          <a:schemeClr val="tx1"/>
                        </a:solidFill>
                      </a:endParaRPr>
                    </a:p>
                  </a:txBody>
                  <a:tcPr/>
                </a:tc>
                <a:tc>
                  <a:txBody>
                    <a:bodyPr/>
                    <a:lstStyle/>
                    <a:p>
                      <a:r>
                        <a:rPr lang="en-GB" sz="1100" dirty="0" smtClean="0">
                          <a:solidFill>
                            <a:schemeClr val="tx1"/>
                          </a:solidFill>
                        </a:rPr>
                        <a:t>Upfront in the specification of platform,</a:t>
                      </a:r>
                      <a:r>
                        <a:rPr lang="en-GB" sz="1100" baseline="0" dirty="0" smtClean="0">
                          <a:solidFill>
                            <a:schemeClr val="tx1"/>
                          </a:solidFill>
                        </a:rPr>
                        <a:t> many innovation variants are possible.</a:t>
                      </a:r>
                      <a:endParaRPr lang="en-GB" sz="1100" dirty="0">
                        <a:solidFill>
                          <a:schemeClr val="tx1"/>
                        </a:solidFill>
                      </a:endParaRPr>
                    </a:p>
                  </a:txBody>
                  <a:tcPr/>
                </a:tc>
                <a:tc>
                  <a:txBody>
                    <a:bodyPr/>
                    <a:lstStyle/>
                    <a:p>
                      <a:r>
                        <a:rPr lang="en-GB" sz="1100" dirty="0" smtClean="0">
                          <a:solidFill>
                            <a:schemeClr val="tx1"/>
                          </a:solidFill>
                        </a:rPr>
                        <a:t>One team to create platform, another team to create innovations on the platform.</a:t>
                      </a:r>
                      <a:endParaRPr lang="en-GB" sz="1100" dirty="0">
                        <a:solidFill>
                          <a:schemeClr val="tx1"/>
                        </a:solidFill>
                      </a:endParaRPr>
                    </a:p>
                  </a:txBody>
                  <a:tcPr/>
                </a:tc>
                <a:tc>
                  <a:txBody>
                    <a:bodyPr/>
                    <a:lstStyle/>
                    <a:p>
                      <a:r>
                        <a:rPr lang="en-GB" sz="1100" dirty="0" smtClean="0">
                          <a:solidFill>
                            <a:schemeClr val="tx1"/>
                          </a:solidFill>
                        </a:rPr>
                        <a:t>Cars, equipment,</a:t>
                      </a:r>
                      <a:r>
                        <a:rPr lang="en-GB" sz="1100" baseline="0" dirty="0" smtClean="0">
                          <a:solidFill>
                            <a:schemeClr val="tx1"/>
                          </a:solidFill>
                        </a:rPr>
                        <a:t> and other modular systems on one shared basis</a:t>
                      </a:r>
                      <a:endParaRPr lang="en-GB" sz="1100" dirty="0">
                        <a:solidFill>
                          <a:schemeClr val="tx1"/>
                        </a:solidFill>
                      </a:endParaRPr>
                    </a:p>
                  </a:txBody>
                  <a:tcPr/>
                </a:tc>
                <a:tc>
                  <a:txBody>
                    <a:bodyPr/>
                    <a:lstStyle/>
                    <a:p>
                      <a:r>
                        <a:rPr lang="en-GB" sz="1100" dirty="0" smtClean="0">
                          <a:solidFill>
                            <a:schemeClr val="tx1"/>
                          </a:solidFill>
                        </a:rPr>
                        <a:t>Platform allows large variation but the platform itself needs to be stable for long.</a:t>
                      </a:r>
                      <a:endParaRPr lang="en-GB" sz="1100" dirty="0">
                        <a:solidFill>
                          <a:schemeClr val="tx1"/>
                        </a:solidFill>
                      </a:endParaRPr>
                    </a:p>
                  </a:txBody>
                  <a:tcPr/>
                </a:tc>
                <a:extLst>
                  <a:ext uri="{0D108BD9-81ED-4DB2-BD59-A6C34878D82A}">
                    <a16:rowId xmlns:a16="http://schemas.microsoft.com/office/drawing/2014/main" val="2807106998"/>
                  </a:ext>
                </a:extLst>
              </a:tr>
            </a:tbl>
          </a:graphicData>
        </a:graphic>
      </p:graphicFrame>
      <p:sp>
        <p:nvSpPr>
          <p:cNvPr id="4" name="TextBox 3"/>
          <p:cNvSpPr txBox="1"/>
          <p:nvPr/>
        </p:nvSpPr>
        <p:spPr>
          <a:xfrm>
            <a:off x="107504" y="260648"/>
            <a:ext cx="5400600" cy="461665"/>
          </a:xfrm>
          <a:prstGeom prst="rect">
            <a:avLst/>
          </a:prstGeom>
          <a:noFill/>
        </p:spPr>
        <p:txBody>
          <a:bodyPr wrap="square" rtlCol="0">
            <a:spAutoFit/>
          </a:bodyPr>
          <a:lstStyle/>
          <a:p>
            <a:r>
              <a:rPr lang="en-GB" dirty="0" smtClean="0">
                <a:solidFill>
                  <a:srgbClr val="0070C0"/>
                </a:solidFill>
                <a:latin typeface="Tahoma" panose="020B0604030504040204" pitchFamily="34" charset="0"/>
                <a:ea typeface="Tahoma" panose="020B0604030504040204" pitchFamily="34" charset="0"/>
                <a:cs typeface="Tahoma" panose="020B0604030504040204" pitchFamily="34" charset="0"/>
              </a:rPr>
              <a:t>Type of innovation projects contrasted</a:t>
            </a:r>
            <a:endParaRPr lang="en-GB"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49069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36992A50-944C-43BC-BE7F-673E8A5188EF}" type="slidenum">
              <a:rPr lang="en-US" altLang="nl-NL" sz="1000" smtClean="0">
                <a:solidFill>
                  <a:srgbClr val="000000"/>
                </a:solidFill>
              </a:rPr>
              <a:pPr>
                <a:spcBef>
                  <a:spcPct val="0"/>
                </a:spcBef>
                <a:buFontTx/>
                <a:buNone/>
              </a:pPr>
              <a:t>19</a:t>
            </a:fld>
            <a:endParaRPr lang="en-US" altLang="nl-NL" sz="1000" smtClean="0">
              <a:solidFill>
                <a:srgbClr val="000000"/>
              </a:solidFill>
            </a:endParaRPr>
          </a:p>
        </p:txBody>
      </p:sp>
      <p:sp>
        <p:nvSpPr>
          <p:cNvPr id="3072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072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11188" y="0"/>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1</a:t>
            </a:r>
            <a:r>
              <a:rPr lang="nl-NL" b="1" dirty="0" smtClean="0">
                <a:solidFill>
                  <a:srgbClr val="FF0000"/>
                </a:solidFill>
                <a:latin typeface="Arial" charset="0"/>
              </a:rPr>
              <a:t>. Stage gate </a:t>
            </a:r>
            <a:r>
              <a:rPr lang="nl-NL" b="1" dirty="0" err="1" smtClean="0">
                <a:solidFill>
                  <a:srgbClr val="FF0000"/>
                </a:solidFill>
                <a:latin typeface="Arial" charset="0"/>
              </a:rPr>
              <a:t>innovation</a:t>
            </a:r>
            <a:r>
              <a:rPr lang="nl-NL" b="1" dirty="0" smtClean="0">
                <a:solidFill>
                  <a:srgbClr val="FF0000"/>
                </a:solidFill>
                <a:latin typeface="Arial" charset="0"/>
              </a:rPr>
              <a:t> project (a)</a:t>
            </a: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nl-NL" dirty="0" smtClean="0">
              <a:solidFill>
                <a:srgbClr val="FF0000"/>
              </a:solidFill>
              <a:latin typeface="Arial" charset="0"/>
            </a:endParaRPr>
          </a:p>
          <a:p>
            <a:pPr marL="0" indent="0">
              <a:spcBef>
                <a:spcPct val="50000"/>
              </a:spcBef>
              <a:defRPr/>
            </a:pPr>
            <a:endParaRPr lang="nl-NL" dirty="0" smtClean="0">
              <a:solidFill>
                <a:srgbClr val="FF0000"/>
              </a:solidFill>
              <a:latin typeface="Arial" charset="0"/>
            </a:endParaRPr>
          </a:p>
          <a:p>
            <a:pPr>
              <a:spcBef>
                <a:spcPct val="50000"/>
              </a:spcBef>
              <a:defRPr/>
            </a:pPr>
            <a:endParaRPr lang="nl-NL" dirty="0" smtClean="0">
              <a:solidFill>
                <a:srgbClr val="FF0000"/>
              </a:solidFill>
              <a:latin typeface="Arial" charset="0"/>
            </a:endParaRPr>
          </a:p>
          <a:p>
            <a:pPr>
              <a:spcBef>
                <a:spcPct val="50000"/>
              </a:spcBef>
              <a:defRPr/>
            </a:pPr>
            <a:endParaRPr lang="nl-NL" sz="20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pic>
        <p:nvPicPr>
          <p:cNvPr id="307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922338"/>
            <a:ext cx="9099550"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450669"/>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rgbClr val="FF0000"/>
                          </a:solidFill>
                        </a:rPr>
                        <a:t>1 stage</a:t>
                      </a:r>
                      <a:endParaRPr lang="en-US" dirty="0">
                        <a:solidFill>
                          <a:srgbClr val="FF0000"/>
                        </a:solidFill>
                      </a:endParaRPr>
                    </a:p>
                  </a:txBody>
                  <a:tcPr/>
                </a:tc>
                <a:tc>
                  <a:txBody>
                    <a:bodyPr/>
                    <a:lstStyle/>
                    <a:p>
                      <a:r>
                        <a:rPr lang="en-US" dirty="0" smtClean="0"/>
                        <a:t>2 scrum</a:t>
                      </a:r>
                      <a:endParaRPr lang="en-US" dirty="0"/>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
        <p:nvSpPr>
          <p:cNvPr id="3" name="Rectangle 2"/>
          <p:cNvSpPr/>
          <p:nvPr/>
        </p:nvSpPr>
        <p:spPr>
          <a:xfrm>
            <a:off x="8382000" y="1816805"/>
            <a:ext cx="4572000" cy="2862322"/>
          </a:xfrm>
          <a:prstGeom prst="rect">
            <a:avLst/>
          </a:prstGeom>
        </p:spPr>
        <p:txBody>
          <a:bodyPr>
            <a:spAutoFit/>
          </a:bodyPr>
          <a:lstStyle/>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Stage-gate</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Scrum</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Comparison</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Product innovation and its alternatives</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Evolution of thinking about innovation </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Contextual innovation management</a:t>
            </a:r>
          </a:p>
        </p:txBody>
      </p:sp>
    </p:spTree>
    <p:extLst>
      <p:ext uri="{BB962C8B-B14F-4D97-AF65-F5344CB8AC3E}">
        <p14:creationId xmlns:p14="http://schemas.microsoft.com/office/powerpoint/2010/main" val="24951297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88900150"/>
              </p:ext>
            </p:extLst>
          </p:nvPr>
        </p:nvGraphicFramePr>
        <p:xfrm>
          <a:off x="543233" y="1207719"/>
          <a:ext cx="2448272" cy="4446927"/>
        </p:xfrm>
        <a:graphic>
          <a:graphicData uri="http://schemas.openxmlformats.org/drawingml/2006/table">
            <a:tbl>
              <a:tblPr firstRow="1" bandRow="1"/>
              <a:tblGrid>
                <a:gridCol w="2448272">
                  <a:extLst>
                    <a:ext uri="{9D8B030D-6E8A-4147-A177-3AD203B41FA5}">
                      <a16:colId xmlns:a16="http://schemas.microsoft.com/office/drawing/2014/main" val="20000"/>
                    </a:ext>
                  </a:extLst>
                </a:gridCol>
              </a:tblGrid>
              <a:tr h="382494">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GB" sz="1600" dirty="0" smtClean="0"/>
                        <a:t>Levels</a:t>
                      </a:r>
                      <a:endParaRPr lang="nl-NL"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1226077">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smtClean="0"/>
                        <a:t>1. Project level</a:t>
                      </a:r>
                    </a:p>
                    <a:p>
                      <a:endParaRPr lang="en-GB" dirty="0" smtClean="0"/>
                    </a:p>
                    <a:p>
                      <a:endParaRPr lang="en-GB" dirty="0" smtClean="0"/>
                    </a:p>
                    <a:p>
                      <a:endParaRPr lang="en-GB" dirty="0" smtClean="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1612279">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smtClean="0"/>
                        <a:t>2. Pattern</a:t>
                      </a:r>
                      <a:r>
                        <a:rPr lang="en-GB" baseline="0" dirty="0" smtClean="0"/>
                        <a:t> level</a:t>
                      </a:r>
                    </a:p>
                    <a:p>
                      <a:r>
                        <a:rPr lang="en-GB" baseline="0" dirty="0" smtClean="0"/>
                        <a:t>development/diffusion</a:t>
                      </a:r>
                    </a:p>
                    <a:p>
                      <a:endParaRPr lang="en-GB" baseline="0" dirty="0" smtClean="0"/>
                    </a:p>
                    <a:p>
                      <a:endParaRPr lang="en-GB" baseline="0" dirty="0" smtClean="0"/>
                    </a:p>
                    <a:p>
                      <a:endParaRPr lang="en-GB" dirty="0" smtClean="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1226077">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smtClean="0"/>
                        <a:t>3. Discipline level</a:t>
                      </a:r>
                    </a:p>
                    <a:p>
                      <a:endParaRPr lang="en-GB" dirty="0" smtClean="0"/>
                    </a:p>
                    <a:p>
                      <a:endParaRPr lang="en-GB" dirty="0" smtClean="0"/>
                    </a:p>
                    <a:p>
                      <a:endParaRPr lang="nl-N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bl>
          </a:graphicData>
        </a:graphic>
      </p:graphicFrame>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24" y="2014381"/>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12" y="4941168"/>
            <a:ext cx="1379332" cy="6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25" y="3573016"/>
            <a:ext cx="165893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569048" y="828429"/>
            <a:ext cx="5112568" cy="1538883"/>
          </a:xfrm>
          <a:prstGeom prst="rect">
            <a:avLst/>
          </a:prstGeom>
          <a:noFill/>
        </p:spPr>
        <p:txBody>
          <a:bodyPr wrap="square" rtlCol="0">
            <a:spAutoFit/>
          </a:bodyPr>
          <a:lstStyle/>
          <a:p>
            <a:r>
              <a:rPr lang="en-GB"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Focus MOT2421: Technological innovation as a complex phenomenon</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Many actors factors interact over time</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Company perspective.</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different levels.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19" name="Group 18"/>
          <p:cNvGrpSpPr/>
          <p:nvPr/>
        </p:nvGrpSpPr>
        <p:grpSpPr>
          <a:xfrm>
            <a:off x="747125" y="1909830"/>
            <a:ext cx="1990396" cy="2240523"/>
            <a:chOff x="747125" y="1909830"/>
            <a:chExt cx="1990396" cy="2240523"/>
          </a:xfrm>
        </p:grpSpPr>
        <p:grpSp>
          <p:nvGrpSpPr>
            <p:cNvPr id="14" name="Group 13"/>
            <p:cNvGrpSpPr/>
            <p:nvPr/>
          </p:nvGrpSpPr>
          <p:grpSpPr>
            <a:xfrm>
              <a:off x="747125" y="1909830"/>
              <a:ext cx="1990396" cy="2087711"/>
              <a:chOff x="747125" y="1909830"/>
              <a:chExt cx="1990396" cy="2087711"/>
            </a:xfrm>
          </p:grpSpPr>
          <p:sp>
            <p:nvSpPr>
              <p:cNvPr id="9" name="Donut 8"/>
              <p:cNvSpPr/>
              <p:nvPr/>
            </p:nvSpPr>
            <p:spPr bwMode="auto">
              <a:xfrm>
                <a:off x="747125" y="1909830"/>
                <a:ext cx="1990396" cy="694539"/>
              </a:xfrm>
              <a:prstGeom prst="donut">
                <a:avLst>
                  <a:gd name="adj" fmla="val 518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smtClean="0">
                  <a:ln>
                    <a:noFill/>
                  </a:ln>
                  <a:solidFill>
                    <a:schemeClr val="tx1"/>
                  </a:solidFill>
                  <a:effectLst/>
                  <a:latin typeface="Times" charset="0"/>
                </a:endParaRPr>
              </a:p>
            </p:txBody>
          </p:sp>
          <p:cxnSp>
            <p:nvCxnSpPr>
              <p:cNvPr id="11" name="Straight Arrow Connector 10"/>
              <p:cNvCxnSpPr/>
              <p:nvPr/>
            </p:nvCxnSpPr>
            <p:spPr bwMode="auto">
              <a:xfrm flipH="1">
                <a:off x="1216512" y="2541473"/>
                <a:ext cx="288032" cy="14560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ight Arrow 11"/>
            <p:cNvSpPr/>
            <p:nvPr/>
          </p:nvSpPr>
          <p:spPr bwMode="auto">
            <a:xfrm>
              <a:off x="1115791" y="4078345"/>
              <a:ext cx="144016" cy="72008"/>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smtClean="0">
                <a:ln>
                  <a:noFill/>
                </a:ln>
                <a:solidFill>
                  <a:schemeClr val="tx1"/>
                </a:solidFill>
                <a:effectLst/>
                <a:latin typeface="Times" charset="0"/>
              </a:endParaRPr>
            </a:p>
          </p:txBody>
        </p:sp>
      </p:grpSp>
      <p:grpSp>
        <p:nvGrpSpPr>
          <p:cNvPr id="20" name="Group 19"/>
          <p:cNvGrpSpPr/>
          <p:nvPr/>
        </p:nvGrpSpPr>
        <p:grpSpPr>
          <a:xfrm>
            <a:off x="747125" y="3656737"/>
            <a:ext cx="1990396" cy="1497108"/>
            <a:chOff x="747125" y="3656737"/>
            <a:chExt cx="1990396" cy="1497108"/>
          </a:xfrm>
        </p:grpSpPr>
        <p:grpSp>
          <p:nvGrpSpPr>
            <p:cNvPr id="18" name="Group 17"/>
            <p:cNvGrpSpPr/>
            <p:nvPr/>
          </p:nvGrpSpPr>
          <p:grpSpPr>
            <a:xfrm>
              <a:off x="747125" y="3656737"/>
              <a:ext cx="1990396" cy="1464545"/>
              <a:chOff x="747125" y="3656737"/>
              <a:chExt cx="1990396" cy="1464545"/>
            </a:xfrm>
          </p:grpSpPr>
          <p:sp>
            <p:nvSpPr>
              <p:cNvPr id="13" name="Donut 12"/>
              <p:cNvSpPr/>
              <p:nvPr/>
            </p:nvSpPr>
            <p:spPr bwMode="auto">
              <a:xfrm>
                <a:off x="747125" y="3656737"/>
                <a:ext cx="1990396" cy="694539"/>
              </a:xfrm>
              <a:prstGeom prst="donut">
                <a:avLst>
                  <a:gd name="adj" fmla="val 5189"/>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smtClean="0">
                  <a:ln>
                    <a:noFill/>
                  </a:ln>
                  <a:solidFill>
                    <a:schemeClr val="tx1"/>
                  </a:solidFill>
                  <a:effectLst/>
                  <a:latin typeface="Times" charset="0"/>
                </a:endParaRPr>
              </a:p>
            </p:txBody>
          </p:sp>
          <p:cxnSp>
            <p:nvCxnSpPr>
              <p:cNvPr id="15" name="Straight Arrow Connector 14"/>
              <p:cNvCxnSpPr/>
              <p:nvPr/>
            </p:nvCxnSpPr>
            <p:spPr bwMode="auto">
              <a:xfrm flipH="1">
                <a:off x="1187799" y="4365104"/>
                <a:ext cx="215850" cy="75617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Right Arrow 16"/>
            <p:cNvSpPr/>
            <p:nvPr/>
          </p:nvSpPr>
          <p:spPr bwMode="auto">
            <a:xfrm>
              <a:off x="957556" y="5088719"/>
              <a:ext cx="446449" cy="65126"/>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smtClean="0">
                <a:ln>
                  <a:noFill/>
                </a:ln>
                <a:solidFill>
                  <a:schemeClr val="tx1"/>
                </a:solidFill>
                <a:effectLst/>
                <a:latin typeface="Times" charset="0"/>
              </a:endParaRPr>
            </a:p>
          </p:txBody>
        </p:sp>
      </p:grpSp>
      <p:sp>
        <p:nvSpPr>
          <p:cNvPr id="8" name="TextBox 7"/>
          <p:cNvSpPr txBox="1"/>
          <p:nvPr/>
        </p:nvSpPr>
        <p:spPr>
          <a:xfrm>
            <a:off x="543233" y="332656"/>
            <a:ext cx="7053103" cy="461665"/>
          </a:xfrm>
          <a:prstGeom prst="rect">
            <a:avLst/>
          </a:prstGeom>
          <a:noFill/>
        </p:spPr>
        <p:txBody>
          <a:bodyPr wrap="square" rtlCol="0">
            <a:spAutoFit/>
          </a:bodyPr>
          <a:lstStyle/>
          <a:p>
            <a:r>
              <a:rPr lang="en-US" b="1" dirty="0" smtClean="0">
                <a:solidFill>
                  <a:srgbClr val="0070C0"/>
                </a:solidFill>
                <a:latin typeface="Tahoma" panose="020B0604030504040204" pitchFamily="34" charset="0"/>
                <a:ea typeface="Tahoma" panose="020B0604030504040204" pitchFamily="34" charset="0"/>
                <a:cs typeface="Tahoma" panose="020B0604030504040204" pitchFamily="34" charset="0"/>
              </a:rPr>
              <a:t>Key messages from the previous lecture</a:t>
            </a:r>
            <a:endParaRPr lang="en-US"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3569411" y="2489436"/>
            <a:ext cx="5467448" cy="1508105"/>
          </a:xfrm>
          <a:prstGeom prst="rect">
            <a:avLst/>
          </a:prstGeom>
          <a:noFill/>
        </p:spPr>
        <p:txBody>
          <a:bodyPr wrap="square" rtlCol="0">
            <a:spAutoFit/>
          </a:bodyPr>
          <a:lstStyle/>
          <a:p>
            <a:r>
              <a:rPr lang="en-GB"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Innovation on the project-level:</a:t>
            </a:r>
          </a:p>
          <a:p>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Typical stages that tend to be forgotten</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Strategic phase: innovate or not</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Life cycle improvements after first intro</a:t>
            </a:r>
          </a:p>
          <a:p>
            <a:pPr marL="285750" indent="-28575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Discuss different ways to gather innovation ideas</a:t>
            </a:r>
          </a:p>
        </p:txBody>
      </p:sp>
      <p:sp>
        <p:nvSpPr>
          <p:cNvPr id="21" name="TextBox 20"/>
          <p:cNvSpPr txBox="1"/>
          <p:nvPr/>
        </p:nvSpPr>
        <p:spPr>
          <a:xfrm>
            <a:off x="3569048" y="4078345"/>
            <a:ext cx="5971504" cy="1785104"/>
          </a:xfrm>
          <a:prstGeom prst="rect">
            <a:avLst/>
          </a:prstGeom>
          <a:noFill/>
        </p:spPr>
        <p:txBody>
          <a:bodyPr wrap="square" rtlCol="0">
            <a:spAutoFit/>
          </a:bodyPr>
          <a:lstStyle/>
          <a:p>
            <a:pPr lvl="0" eaLnBrk="1" fontAlgn="auto" hangingPunct="1">
              <a:spcBef>
                <a:spcPts val="0"/>
              </a:spcBef>
              <a:spcAft>
                <a:spcPts val="0"/>
              </a:spcAft>
            </a:pPr>
            <a:r>
              <a:rPr lang="en-GB" sz="2000" dirty="0">
                <a:solidFill>
                  <a:srgbClr val="002060"/>
                </a:solidFill>
                <a:latin typeface="Tahoma"/>
              </a:rPr>
              <a:t>Project-level: Innovation 1 </a:t>
            </a:r>
            <a:endParaRPr lang="en-GB" sz="2000" dirty="0" smtClean="0">
              <a:solidFill>
                <a:srgbClr val="002060"/>
              </a:solidFill>
              <a:latin typeface="Tahoma"/>
            </a:endParaRPr>
          </a:p>
          <a:p>
            <a:pPr lvl="0" eaLnBrk="1" fontAlgn="auto" hangingPunct="1">
              <a:spcBef>
                <a:spcPts val="0"/>
              </a:spcBef>
              <a:spcAft>
                <a:spcPts val="0"/>
              </a:spcAft>
            </a:pPr>
            <a:r>
              <a:rPr lang="en-GB" sz="1800" b="1" dirty="0" smtClean="0">
                <a:solidFill>
                  <a:srgbClr val="0070C0"/>
                </a:solidFill>
                <a:latin typeface="Tahoma"/>
              </a:rPr>
              <a:t>= </a:t>
            </a:r>
            <a:r>
              <a:rPr lang="en-GB" sz="1800" dirty="0" smtClean="0">
                <a:solidFill>
                  <a:srgbClr val="0070C0"/>
                </a:solidFill>
                <a:latin typeface="Tahoma"/>
              </a:rPr>
              <a:t>New </a:t>
            </a:r>
            <a:r>
              <a:rPr lang="en-GB" sz="1800" dirty="0">
                <a:solidFill>
                  <a:srgbClr val="0070C0"/>
                </a:solidFill>
                <a:latin typeface="Tahoma"/>
              </a:rPr>
              <a:t>product version + </a:t>
            </a:r>
          </a:p>
          <a:p>
            <a:pPr marL="342900" lvl="0" indent="-342900" eaLnBrk="1" fontAlgn="auto" hangingPunct="1">
              <a:spcBef>
                <a:spcPts val="0"/>
              </a:spcBef>
              <a:spcAft>
                <a:spcPts val="0"/>
              </a:spcAft>
              <a:buFont typeface="+mj-lt"/>
              <a:buAutoNum type="arabicPeriod"/>
            </a:pPr>
            <a:r>
              <a:rPr lang="en-GB" sz="1800" dirty="0" smtClean="0">
                <a:solidFill>
                  <a:srgbClr val="0070C0"/>
                </a:solidFill>
                <a:latin typeface="Tahoma"/>
              </a:rPr>
              <a:t>Service		5. Supply chain</a:t>
            </a:r>
            <a:endParaRPr lang="en-GB" sz="1800" dirty="0">
              <a:solidFill>
                <a:srgbClr val="0070C0"/>
              </a:solidFill>
              <a:latin typeface="Tahoma"/>
            </a:endParaRPr>
          </a:p>
          <a:p>
            <a:pPr marL="342900" lvl="0" indent="-342900" eaLnBrk="1" fontAlgn="auto" hangingPunct="1">
              <a:spcBef>
                <a:spcPts val="0"/>
              </a:spcBef>
              <a:spcAft>
                <a:spcPts val="0"/>
              </a:spcAft>
              <a:buFont typeface="+mj-lt"/>
              <a:buAutoNum type="arabicPeriod"/>
            </a:pPr>
            <a:r>
              <a:rPr lang="en-GB" sz="1800" dirty="0" smtClean="0">
                <a:solidFill>
                  <a:srgbClr val="0070C0"/>
                </a:solidFill>
                <a:latin typeface="Tahoma"/>
              </a:rPr>
              <a:t>Production		(Fitting </a:t>
            </a:r>
            <a:r>
              <a:rPr lang="en-GB" sz="1800" dirty="0">
                <a:solidFill>
                  <a:srgbClr val="0070C0"/>
                </a:solidFill>
                <a:latin typeface="Tahoma"/>
              </a:rPr>
              <a:t>in broader</a:t>
            </a:r>
            <a:endParaRPr lang="en-GB" sz="1800" dirty="0" smtClean="0">
              <a:solidFill>
                <a:srgbClr val="0070C0"/>
              </a:solidFill>
              <a:latin typeface="Tahoma"/>
            </a:endParaRPr>
          </a:p>
          <a:p>
            <a:pPr marL="342900" lvl="0" indent="-342900" eaLnBrk="1" fontAlgn="auto" hangingPunct="1">
              <a:spcBef>
                <a:spcPts val="0"/>
              </a:spcBef>
              <a:spcAft>
                <a:spcPts val="0"/>
              </a:spcAft>
              <a:buFont typeface="+mj-lt"/>
              <a:buAutoNum type="arabicPeriod"/>
            </a:pPr>
            <a:r>
              <a:rPr lang="en-GB" sz="1800" dirty="0" smtClean="0">
                <a:solidFill>
                  <a:srgbClr val="0070C0"/>
                </a:solidFill>
                <a:latin typeface="Tahoma"/>
              </a:rPr>
              <a:t>Marketing-mix		market context)</a:t>
            </a:r>
            <a:endParaRPr lang="en-GB" sz="1800" dirty="0">
              <a:solidFill>
                <a:srgbClr val="0070C0"/>
              </a:solidFill>
              <a:latin typeface="Tahoma"/>
            </a:endParaRPr>
          </a:p>
          <a:p>
            <a:pPr marL="342900" lvl="0" indent="-342900" eaLnBrk="1" fontAlgn="auto" hangingPunct="1">
              <a:spcBef>
                <a:spcPts val="0"/>
              </a:spcBef>
              <a:spcAft>
                <a:spcPts val="0"/>
              </a:spcAft>
              <a:buFont typeface="+mj-lt"/>
              <a:buAutoNum type="arabicPeriod"/>
            </a:pPr>
            <a:r>
              <a:rPr lang="en-GB" sz="1800" dirty="0">
                <a:solidFill>
                  <a:srgbClr val="0070C0"/>
                </a:solidFill>
                <a:latin typeface="Tahoma"/>
              </a:rPr>
              <a:t>Organization</a:t>
            </a:r>
            <a:endPar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Oval 6"/>
          <p:cNvSpPr/>
          <p:nvPr/>
        </p:nvSpPr>
        <p:spPr bwMode="auto">
          <a:xfrm>
            <a:off x="3060649" y="3936591"/>
            <a:ext cx="5299529" cy="2304256"/>
          </a:xfrm>
          <a:prstGeom prst="ellipse">
            <a:avLst/>
          </a:prstGeom>
          <a:noFill/>
          <a:ln w="381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noFill/>
              <a:effectLst/>
              <a:latin typeface="Times" charset="0"/>
            </a:endParaRPr>
          </a:p>
        </p:txBody>
      </p:sp>
      <p:sp>
        <p:nvSpPr>
          <p:cNvPr id="22" name="TextBox 21"/>
          <p:cNvSpPr txBox="1"/>
          <p:nvPr/>
        </p:nvSpPr>
        <p:spPr>
          <a:xfrm>
            <a:off x="1907704" y="6317627"/>
            <a:ext cx="8251994" cy="461665"/>
          </a:xfrm>
          <a:prstGeom prst="rect">
            <a:avLst/>
          </a:prstGeom>
          <a:noFill/>
        </p:spPr>
        <p:txBody>
          <a:bodyPr wrap="square" rtlCol="0">
            <a:spAutoFit/>
          </a:bodyPr>
          <a:lstStyle/>
          <a:p>
            <a:r>
              <a:rPr lang="en-GB" dirty="0" smtClean="0">
                <a:solidFill>
                  <a:srgbClr val="C00000"/>
                </a:solidFill>
                <a:latin typeface="Tahoma" panose="020B0604030504040204" pitchFamily="34" charset="0"/>
                <a:ea typeface="Tahoma" panose="020B0604030504040204" pitchFamily="34" charset="0"/>
                <a:cs typeface="Tahoma" panose="020B0604030504040204" pitchFamily="34" charset="0"/>
              </a:rPr>
              <a:t>What is the relevance of this idea?</a:t>
            </a:r>
            <a:endParaRPr lang="en-GB"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003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1" grpId="0"/>
      <p:bldP spid="7"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204A4FC-32E6-41AA-9B7B-F24A948F24FF}" type="slidenum">
              <a:rPr lang="en-US" altLang="nl-NL" sz="1000" smtClean="0">
                <a:solidFill>
                  <a:srgbClr val="000000"/>
                </a:solidFill>
              </a:rPr>
              <a:pPr>
                <a:spcBef>
                  <a:spcPct val="0"/>
                </a:spcBef>
                <a:buFontTx/>
                <a:buNone/>
              </a:pPr>
              <a:t>20</a:t>
            </a:fld>
            <a:endParaRPr lang="en-US" altLang="nl-NL" sz="1000" smtClean="0">
              <a:solidFill>
                <a:srgbClr val="000000"/>
              </a:solidFill>
            </a:endParaRPr>
          </a:p>
        </p:txBody>
      </p:sp>
      <p:sp>
        <p:nvSpPr>
          <p:cNvPr id="317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17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11188" y="0"/>
            <a:ext cx="9144000" cy="1135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1</a:t>
            </a:r>
            <a:r>
              <a:rPr lang="nl-NL" b="1" dirty="0" smtClean="0">
                <a:solidFill>
                  <a:srgbClr val="FF0000"/>
                </a:solidFill>
                <a:latin typeface="Arial" charset="0"/>
              </a:rPr>
              <a:t>. Stage gate </a:t>
            </a:r>
            <a:r>
              <a:rPr lang="nl-NL" b="1" dirty="0" err="1" smtClean="0">
                <a:solidFill>
                  <a:srgbClr val="FF0000"/>
                </a:solidFill>
                <a:latin typeface="Arial" charset="0"/>
              </a:rPr>
              <a:t>innovation</a:t>
            </a:r>
            <a:r>
              <a:rPr lang="nl-NL" b="1" dirty="0" smtClean="0">
                <a:solidFill>
                  <a:srgbClr val="FF0000"/>
                </a:solidFill>
                <a:latin typeface="Arial" charset="0"/>
              </a:rPr>
              <a:t> project (b)</a:t>
            </a:r>
          </a:p>
          <a:p>
            <a:pPr marL="342900" indent="-342900">
              <a:spcBef>
                <a:spcPct val="50000"/>
              </a:spcBef>
              <a:buFont typeface="Arial" panose="020B0604020202020204" pitchFamily="34" charset="0"/>
              <a:buChar char="•"/>
              <a:defRPr/>
            </a:pPr>
            <a:r>
              <a:rPr lang="en-GB" sz="1800" dirty="0" smtClean="0">
                <a:solidFill>
                  <a:srgbClr val="0070C0"/>
                </a:solidFill>
                <a:latin typeface="Arial" charset="0"/>
              </a:rPr>
              <a:t>Activities are divided in stages: </a:t>
            </a:r>
            <a:r>
              <a:rPr lang="en-GB" sz="1800" dirty="0" smtClean="0">
                <a:solidFill>
                  <a:srgbClr val="000000"/>
                </a:solidFill>
                <a:latin typeface="Arial" charset="0"/>
              </a:rPr>
              <a:t/>
            </a:r>
            <a:br>
              <a:rPr lang="en-GB" sz="1800" dirty="0" smtClean="0">
                <a:solidFill>
                  <a:srgbClr val="000000"/>
                </a:solidFill>
                <a:latin typeface="Arial" charset="0"/>
              </a:rPr>
            </a:br>
            <a:r>
              <a:rPr lang="en-GB" sz="1800" dirty="0" smtClean="0">
                <a:solidFill>
                  <a:srgbClr val="000000"/>
                </a:solidFill>
                <a:latin typeface="Arial" charset="0"/>
              </a:rPr>
              <a:t>Stage-gate approach claims that good process</a:t>
            </a:r>
            <a:br>
              <a:rPr lang="en-GB" sz="1800" dirty="0" smtClean="0">
                <a:solidFill>
                  <a:srgbClr val="000000"/>
                </a:solidFill>
                <a:latin typeface="Arial" charset="0"/>
              </a:rPr>
            </a:br>
            <a:r>
              <a:rPr lang="en-GB" sz="1800" dirty="0" smtClean="0">
                <a:solidFill>
                  <a:srgbClr val="000000"/>
                </a:solidFill>
                <a:latin typeface="Arial" charset="0"/>
              </a:rPr>
              <a:t>consists of a complete set of (13) activities.</a:t>
            </a:r>
          </a:p>
          <a:p>
            <a:pPr marL="342900" indent="-342900">
              <a:spcBef>
                <a:spcPct val="50000"/>
              </a:spcBef>
              <a:buFont typeface="Arial" panose="020B0604020202020204" pitchFamily="34" charset="0"/>
              <a:buChar char="•"/>
              <a:defRPr/>
            </a:pPr>
            <a:r>
              <a:rPr lang="en-GB" sz="1800" dirty="0" smtClean="0">
                <a:solidFill>
                  <a:srgbClr val="0070C0"/>
                </a:solidFill>
                <a:latin typeface="Arial" charset="0"/>
              </a:rPr>
              <a:t>Between stages are gates:</a:t>
            </a:r>
            <a:r>
              <a:rPr lang="en-GB" sz="1800" dirty="0" smtClean="0">
                <a:solidFill>
                  <a:srgbClr val="000000"/>
                </a:solidFill>
                <a:latin typeface="Arial" charset="0"/>
              </a:rPr>
              <a:t/>
            </a:r>
            <a:br>
              <a:rPr lang="en-GB" sz="1800" dirty="0" smtClean="0">
                <a:solidFill>
                  <a:srgbClr val="000000"/>
                </a:solidFill>
                <a:latin typeface="Arial" charset="0"/>
              </a:rPr>
            </a:br>
            <a:r>
              <a:rPr lang="en-GB" sz="1800" dirty="0" smtClean="0">
                <a:solidFill>
                  <a:srgbClr val="000000"/>
                </a:solidFill>
                <a:latin typeface="Arial" charset="0"/>
              </a:rPr>
              <a:t>At each gate inputs are evaluated using </a:t>
            </a:r>
            <a:br>
              <a:rPr lang="en-GB" sz="1800" dirty="0" smtClean="0">
                <a:solidFill>
                  <a:srgbClr val="000000"/>
                </a:solidFill>
                <a:latin typeface="Arial" charset="0"/>
              </a:rPr>
            </a:br>
            <a:r>
              <a:rPr lang="en-GB" sz="1800" dirty="0" smtClean="0">
                <a:solidFill>
                  <a:srgbClr val="000000"/>
                </a:solidFill>
                <a:latin typeface="Arial" charset="0"/>
              </a:rPr>
              <a:t>criteria and that yields an output (decision </a:t>
            </a:r>
            <a:r>
              <a:rPr lang="en-GB" sz="1800" dirty="0" err="1" smtClean="0">
                <a:solidFill>
                  <a:srgbClr val="000000"/>
                </a:solidFill>
                <a:latin typeface="Arial" charset="0"/>
              </a:rPr>
              <a:t>mngt</a:t>
            </a:r>
            <a:r>
              <a:rPr lang="en-GB" sz="1800" dirty="0" smtClean="0">
                <a:solidFill>
                  <a:srgbClr val="000000"/>
                </a:solidFill>
                <a:latin typeface="Arial" charset="0"/>
              </a:rPr>
              <a:t>).</a:t>
            </a:r>
            <a:br>
              <a:rPr lang="en-GB" sz="1800" dirty="0" smtClean="0">
                <a:solidFill>
                  <a:srgbClr val="000000"/>
                </a:solidFill>
                <a:latin typeface="Arial" charset="0"/>
              </a:rPr>
            </a:br>
            <a:r>
              <a:rPr lang="en-GB" sz="1800" dirty="0" smtClean="0">
                <a:solidFill>
                  <a:srgbClr val="000000"/>
                </a:solidFill>
                <a:latin typeface="Arial" charset="0"/>
              </a:rPr>
              <a:t>Four decisions are possible: </a:t>
            </a:r>
            <a:br>
              <a:rPr lang="en-GB" sz="1800" dirty="0" smtClean="0">
                <a:solidFill>
                  <a:srgbClr val="000000"/>
                </a:solidFill>
                <a:latin typeface="Arial" charset="0"/>
              </a:rPr>
            </a:br>
            <a:r>
              <a:rPr lang="en-GB" sz="1800" dirty="0" smtClean="0">
                <a:solidFill>
                  <a:srgbClr val="000000"/>
                </a:solidFill>
                <a:latin typeface="Arial" charset="0"/>
              </a:rPr>
              <a:t>Go, Kill, Hold, Recycle (store?)</a:t>
            </a:r>
          </a:p>
          <a:p>
            <a:pPr marL="342900" indent="-342900">
              <a:spcBef>
                <a:spcPct val="50000"/>
              </a:spcBef>
              <a:buFont typeface="Arial" panose="020B0604020202020204" pitchFamily="34" charset="0"/>
              <a:buChar char="•"/>
              <a:defRPr/>
            </a:pPr>
            <a:r>
              <a:rPr lang="en-GB" sz="1800" dirty="0" smtClean="0">
                <a:solidFill>
                  <a:srgbClr val="0070C0"/>
                </a:solidFill>
                <a:latin typeface="Arial" charset="0"/>
              </a:rPr>
              <a:t>Results of this stage-gate project:</a:t>
            </a:r>
            <a:r>
              <a:rPr lang="en-GB" sz="1800" dirty="0" smtClean="0">
                <a:solidFill>
                  <a:srgbClr val="000000"/>
                </a:solidFill>
                <a:latin typeface="Arial" charset="0"/>
              </a:rPr>
              <a:t/>
            </a:r>
            <a:br>
              <a:rPr lang="en-GB" sz="1800" dirty="0" smtClean="0">
                <a:solidFill>
                  <a:srgbClr val="000000"/>
                </a:solidFill>
                <a:latin typeface="Arial" charset="0"/>
              </a:rPr>
            </a:br>
            <a:r>
              <a:rPr lang="en-GB" sz="1800" dirty="0" smtClean="0">
                <a:solidFill>
                  <a:srgbClr val="000000"/>
                </a:solidFill>
                <a:latin typeface="Arial" charset="0"/>
              </a:rPr>
              <a:t>Higher success rate</a:t>
            </a:r>
            <a:br>
              <a:rPr lang="en-GB" sz="1800" dirty="0" smtClean="0">
                <a:solidFill>
                  <a:srgbClr val="000000"/>
                </a:solidFill>
                <a:latin typeface="Arial" charset="0"/>
              </a:rPr>
            </a:br>
            <a:r>
              <a:rPr lang="en-GB" sz="1800" dirty="0" smtClean="0">
                <a:solidFill>
                  <a:srgbClr val="000000"/>
                </a:solidFill>
                <a:latin typeface="Arial" charset="0"/>
              </a:rPr>
              <a:t>More senior/top management involvement (gate)</a:t>
            </a:r>
            <a:br>
              <a:rPr lang="en-GB" sz="1800" dirty="0" smtClean="0">
                <a:solidFill>
                  <a:srgbClr val="000000"/>
                </a:solidFill>
                <a:latin typeface="Arial" charset="0"/>
              </a:rPr>
            </a:br>
            <a:r>
              <a:rPr lang="en-GB" sz="1800" dirty="0" smtClean="0">
                <a:solidFill>
                  <a:srgbClr val="000000"/>
                </a:solidFill>
                <a:latin typeface="Arial" charset="0"/>
              </a:rPr>
              <a:t>More market orientation</a:t>
            </a:r>
            <a:br>
              <a:rPr lang="en-GB" sz="1800" dirty="0" smtClean="0">
                <a:solidFill>
                  <a:srgbClr val="000000"/>
                </a:solidFill>
                <a:latin typeface="Arial" charset="0"/>
              </a:rPr>
            </a:br>
            <a:r>
              <a:rPr lang="en-GB" sz="1800" dirty="0" smtClean="0">
                <a:solidFill>
                  <a:srgbClr val="000000"/>
                </a:solidFill>
                <a:latin typeface="Arial" charset="0"/>
              </a:rPr>
              <a:t>More focus on pre-development activities</a:t>
            </a:r>
            <a:br>
              <a:rPr lang="en-GB" sz="1800" dirty="0" smtClean="0">
                <a:solidFill>
                  <a:srgbClr val="000000"/>
                </a:solidFill>
                <a:latin typeface="Arial" charset="0"/>
              </a:rPr>
            </a:br>
            <a:r>
              <a:rPr lang="en-GB" sz="1800" dirty="0" smtClean="0">
                <a:solidFill>
                  <a:srgbClr val="000000"/>
                </a:solidFill>
                <a:latin typeface="Arial" charset="0"/>
              </a:rPr>
              <a:t>Explicit evaluation, quality of execution</a:t>
            </a:r>
            <a:br>
              <a:rPr lang="en-GB" sz="1800" dirty="0" smtClean="0">
                <a:solidFill>
                  <a:srgbClr val="000000"/>
                </a:solidFill>
                <a:latin typeface="Arial" charset="0"/>
              </a:rPr>
            </a:br>
            <a:endParaRPr lang="en-GB" sz="1800" dirty="0" smtClean="0">
              <a:solidFill>
                <a:srgbClr val="00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nl-NL" dirty="0" smtClean="0">
              <a:solidFill>
                <a:srgbClr val="FF0000"/>
              </a:solidFill>
              <a:latin typeface="Arial" charset="0"/>
            </a:endParaRPr>
          </a:p>
          <a:p>
            <a:pPr marL="0" indent="0">
              <a:spcBef>
                <a:spcPct val="50000"/>
              </a:spcBef>
              <a:defRPr/>
            </a:pPr>
            <a:endParaRPr lang="nl-NL" dirty="0" smtClean="0">
              <a:solidFill>
                <a:srgbClr val="FF0000"/>
              </a:solidFill>
              <a:latin typeface="Arial" charset="0"/>
            </a:endParaRPr>
          </a:p>
          <a:p>
            <a:pPr marL="0" indent="0">
              <a:spcBef>
                <a:spcPct val="50000"/>
              </a:spcBef>
              <a:defRPr/>
            </a:pPr>
            <a:r>
              <a:rPr lang="nl-NL" dirty="0" err="1" smtClean="0">
                <a:solidFill>
                  <a:srgbClr val="FF0000"/>
                </a:solidFill>
                <a:latin typeface="Arial" charset="0"/>
              </a:rPr>
              <a:t>Anything</a:t>
            </a:r>
            <a:r>
              <a:rPr lang="nl-NL" dirty="0" smtClean="0">
                <a:solidFill>
                  <a:srgbClr val="FF0000"/>
                </a:solidFill>
                <a:latin typeface="Arial" charset="0"/>
              </a:rPr>
              <a:t> missing?</a:t>
            </a:r>
          </a:p>
          <a:p>
            <a:pPr>
              <a:spcBef>
                <a:spcPct val="50000"/>
              </a:spcBef>
              <a:defRPr/>
            </a:pPr>
            <a:endParaRPr lang="nl-NL" dirty="0" smtClean="0">
              <a:solidFill>
                <a:srgbClr val="FF0000"/>
              </a:solidFill>
              <a:latin typeface="Arial" charset="0"/>
            </a:endParaRPr>
          </a:p>
          <a:p>
            <a:pPr>
              <a:spcBef>
                <a:spcPct val="50000"/>
              </a:spcBef>
              <a:defRPr/>
            </a:pPr>
            <a:endParaRPr lang="nl-NL" sz="20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pic>
        <p:nvPicPr>
          <p:cNvPr id="31750"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4063" y="969963"/>
            <a:ext cx="3148012" cy="141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8" y="2382838"/>
            <a:ext cx="2928937" cy="435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18908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7DAAA932-FD4F-46C9-8E99-1E45AD20CD9C}" type="slidenum">
              <a:rPr lang="en-US" altLang="nl-NL" sz="1000" smtClean="0">
                <a:solidFill>
                  <a:srgbClr val="000000"/>
                </a:solidFill>
              </a:rPr>
              <a:pPr>
                <a:spcBef>
                  <a:spcPct val="0"/>
                </a:spcBef>
                <a:buFontTx/>
                <a:buNone/>
              </a:pPr>
              <a:t>21</a:t>
            </a:fld>
            <a:endParaRPr lang="en-US" altLang="nl-NL" sz="1000" smtClean="0">
              <a:solidFill>
                <a:srgbClr val="000000"/>
              </a:solidFill>
            </a:endParaRPr>
          </a:p>
        </p:txBody>
      </p:sp>
      <p:sp>
        <p:nvSpPr>
          <p:cNvPr id="32771"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277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542925" y="196850"/>
            <a:ext cx="9144000" cy="743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1</a:t>
            </a:r>
            <a:r>
              <a:rPr lang="nl-NL" b="1" dirty="0" smtClean="0">
                <a:solidFill>
                  <a:srgbClr val="FF0000"/>
                </a:solidFill>
                <a:latin typeface="Arial" charset="0"/>
              </a:rPr>
              <a:t>. Stage gate </a:t>
            </a:r>
            <a:r>
              <a:rPr lang="nl-NL" b="1" dirty="0" err="1">
                <a:solidFill>
                  <a:srgbClr val="FF0000"/>
                </a:solidFill>
                <a:latin typeface="Arial" charset="0"/>
              </a:rPr>
              <a:t>innovation</a:t>
            </a:r>
            <a:r>
              <a:rPr lang="nl-NL" b="1" dirty="0">
                <a:solidFill>
                  <a:srgbClr val="FF0000"/>
                </a:solidFill>
                <a:latin typeface="Arial" charset="0"/>
              </a:rPr>
              <a:t> project </a:t>
            </a:r>
            <a:r>
              <a:rPr lang="nl-NL" b="1" dirty="0" smtClean="0">
                <a:solidFill>
                  <a:srgbClr val="FF0000"/>
                </a:solidFill>
                <a:latin typeface="Arial" charset="0"/>
              </a:rPr>
              <a:t>(c)</a:t>
            </a: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smtClean="0">
              <a:solidFill>
                <a:srgbClr val="FF0000"/>
              </a:solidFill>
              <a:latin typeface="Arial" charset="0"/>
            </a:endParaRPr>
          </a:p>
          <a:p>
            <a:pPr marL="0" indent="0">
              <a:spcBef>
                <a:spcPct val="50000"/>
              </a:spcBef>
              <a:defRPr/>
            </a:pPr>
            <a:endParaRPr lang="en-GB" sz="1800" b="1" dirty="0" smtClean="0">
              <a:solidFill>
                <a:srgbClr val="0070C0"/>
              </a:solidFill>
              <a:latin typeface="Arial" charset="0"/>
            </a:endParaRPr>
          </a:p>
          <a:p>
            <a:pPr marL="0" indent="0">
              <a:spcBef>
                <a:spcPct val="50000"/>
              </a:spcBef>
              <a:defRPr/>
            </a:pPr>
            <a:r>
              <a:rPr lang="en-GB" sz="1800" b="1" dirty="0" smtClean="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600" dirty="0" smtClean="0">
                <a:solidFill>
                  <a:srgbClr val="000000"/>
                </a:solidFill>
                <a:latin typeface="Arial" charset="0"/>
              </a:rPr>
              <a:t>Is the process complete (stages missing)?</a:t>
            </a:r>
          </a:p>
          <a:p>
            <a:pPr marL="285750" indent="-285750">
              <a:spcBef>
                <a:spcPct val="50000"/>
              </a:spcBef>
              <a:buFont typeface="Arial" panose="020B0604020202020204" pitchFamily="34" charset="0"/>
              <a:buChar char="•"/>
              <a:defRPr/>
            </a:pPr>
            <a:r>
              <a:rPr lang="en-GB" sz="1600" dirty="0" smtClean="0">
                <a:solidFill>
                  <a:srgbClr val="000000"/>
                </a:solidFill>
                <a:latin typeface="Arial" charset="0"/>
              </a:rPr>
              <a:t>Where is market and technology information?</a:t>
            </a:r>
          </a:p>
          <a:p>
            <a:pPr marL="285750" indent="-285750">
              <a:spcBef>
                <a:spcPct val="50000"/>
              </a:spcBef>
              <a:buFont typeface="Arial" panose="020B0604020202020204" pitchFamily="34" charset="0"/>
              <a:buChar char="•"/>
              <a:defRPr/>
            </a:pPr>
            <a:r>
              <a:rPr lang="en-GB" sz="1600" dirty="0" smtClean="0">
                <a:solidFill>
                  <a:srgbClr val="000000"/>
                </a:solidFill>
                <a:latin typeface="Arial" charset="0"/>
              </a:rPr>
              <a:t>Organizational consequences?</a:t>
            </a:r>
          </a:p>
          <a:p>
            <a:pPr marL="285750" indent="-285750">
              <a:spcBef>
                <a:spcPct val="50000"/>
              </a:spcBef>
              <a:buFont typeface="Arial" panose="020B0604020202020204" pitchFamily="34" charset="0"/>
              <a:buChar char="•"/>
              <a:defRPr/>
            </a:pPr>
            <a:r>
              <a:rPr lang="en-GB" sz="1600" dirty="0" smtClean="0">
                <a:solidFill>
                  <a:srgbClr val="000000"/>
                </a:solidFill>
                <a:latin typeface="Arial" charset="0"/>
              </a:rPr>
              <a:t>Sequential or also parallel processes?</a:t>
            </a:r>
          </a:p>
          <a:p>
            <a:pPr marL="285750" indent="-285750">
              <a:spcBef>
                <a:spcPct val="50000"/>
              </a:spcBef>
              <a:buFont typeface="Arial" panose="020B0604020202020204" pitchFamily="34" charset="0"/>
              <a:buChar char="•"/>
              <a:defRPr/>
            </a:pPr>
            <a:r>
              <a:rPr lang="en-GB" sz="1600" dirty="0" smtClean="0">
                <a:solidFill>
                  <a:srgbClr val="000000"/>
                </a:solidFill>
                <a:latin typeface="Arial" charset="0"/>
              </a:rPr>
              <a:t>Prescribed process or also adaptable process?</a:t>
            </a:r>
          </a:p>
          <a:p>
            <a:pPr marL="0" indent="0">
              <a:spcBef>
                <a:spcPct val="50000"/>
              </a:spcBef>
              <a:defRPr/>
            </a:pPr>
            <a:endParaRPr lang="en-GB" sz="1600" dirty="0" smtClean="0">
              <a:solidFill>
                <a:srgbClr val="000000"/>
              </a:solidFill>
              <a:latin typeface="Arial" charset="0"/>
            </a:endParaRPr>
          </a:p>
          <a:p>
            <a:pPr marL="0" indent="0">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pic>
        <p:nvPicPr>
          <p:cNvPr id="3277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3650" y="1254125"/>
            <a:ext cx="4138613" cy="18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rgbClr val="FF0000"/>
                          </a:solidFill>
                        </a:rPr>
                        <a:t>1 stage</a:t>
                      </a:r>
                      <a:endParaRPr lang="en-US" dirty="0">
                        <a:solidFill>
                          <a:srgbClr val="FF0000"/>
                        </a:solidFill>
                      </a:endParaRPr>
                    </a:p>
                  </a:txBody>
                  <a:tcPr/>
                </a:tc>
                <a:tc>
                  <a:txBody>
                    <a:bodyPr/>
                    <a:lstStyle/>
                    <a:p>
                      <a:r>
                        <a:rPr lang="en-US" dirty="0" smtClean="0"/>
                        <a:t>2 scrum</a:t>
                      </a:r>
                      <a:endParaRPr lang="en-US" dirty="0"/>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853115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1A352632-73C4-425C-AB5D-1DDC9BA806CD}" type="slidenum">
              <a:rPr lang="en-US" altLang="nl-NL" sz="1000" smtClean="0">
                <a:solidFill>
                  <a:srgbClr val="000000"/>
                </a:solidFill>
              </a:rPr>
              <a:pPr>
                <a:spcBef>
                  <a:spcPct val="0"/>
                </a:spcBef>
                <a:buFontTx/>
                <a:buNone/>
              </a:pPr>
              <a:t>22</a:t>
            </a:fld>
            <a:endParaRPr lang="en-US" altLang="nl-NL" sz="1000" smtClean="0">
              <a:solidFill>
                <a:srgbClr val="000000"/>
              </a:solidFill>
            </a:endParaRPr>
          </a:p>
        </p:txBody>
      </p:sp>
      <p:sp>
        <p:nvSpPr>
          <p:cNvPr id="33795"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3796"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11188" y="0"/>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1</a:t>
            </a:r>
            <a:r>
              <a:rPr lang="nl-NL" b="1" dirty="0" smtClean="0">
                <a:solidFill>
                  <a:srgbClr val="FF0000"/>
                </a:solidFill>
                <a:latin typeface="Arial" charset="0"/>
              </a:rPr>
              <a:t>. Stage gate </a:t>
            </a:r>
            <a:r>
              <a:rPr lang="nl-NL" b="1" dirty="0" err="1">
                <a:solidFill>
                  <a:srgbClr val="FF0000"/>
                </a:solidFill>
                <a:latin typeface="Arial" charset="0"/>
              </a:rPr>
              <a:t>innovation</a:t>
            </a:r>
            <a:r>
              <a:rPr lang="nl-NL" b="1" dirty="0">
                <a:solidFill>
                  <a:srgbClr val="FF0000"/>
                </a:solidFill>
                <a:latin typeface="Arial" charset="0"/>
              </a:rPr>
              <a:t> project </a:t>
            </a:r>
            <a:r>
              <a:rPr lang="nl-NL" b="1" dirty="0" smtClean="0">
                <a:solidFill>
                  <a:srgbClr val="FF0000"/>
                </a:solidFill>
                <a:latin typeface="Arial" charset="0"/>
              </a:rPr>
              <a:t>(d)</a:t>
            </a:r>
          </a:p>
          <a:p>
            <a:pPr marL="0" indent="0">
              <a:spcBef>
                <a:spcPct val="50000"/>
              </a:spcBef>
              <a:defRPr/>
            </a:pPr>
            <a:r>
              <a:rPr lang="en-GB" sz="1800" b="1" dirty="0" smtClean="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800" dirty="0" smtClean="0">
                <a:solidFill>
                  <a:srgbClr val="0070C0"/>
                </a:solidFill>
                <a:latin typeface="Arial" charset="0"/>
              </a:rPr>
              <a:t>Is the process complete (stages missing)?</a:t>
            </a:r>
          </a:p>
          <a:p>
            <a:pPr marL="571500" lvl="1">
              <a:spcBef>
                <a:spcPct val="50000"/>
              </a:spcBef>
              <a:buFont typeface="Arial" panose="020B0604020202020204" pitchFamily="34" charset="0"/>
              <a:buChar char="•"/>
              <a:defRPr/>
            </a:pPr>
            <a:r>
              <a:rPr lang="en-GB" sz="1400" dirty="0" smtClean="0">
                <a:solidFill>
                  <a:srgbClr val="000000"/>
                </a:solidFill>
                <a:latin typeface="Arial" charset="0"/>
              </a:rPr>
              <a:t>Decision to innovate and life cycle management?</a:t>
            </a:r>
          </a:p>
          <a:p>
            <a:pPr marL="285750" indent="-285750">
              <a:spcBef>
                <a:spcPct val="50000"/>
              </a:spcBef>
              <a:buFont typeface="Arial" panose="020B0604020202020204" pitchFamily="34" charset="0"/>
              <a:buChar char="•"/>
              <a:defRPr/>
            </a:pPr>
            <a:r>
              <a:rPr lang="en-GB" sz="1800" dirty="0" smtClean="0">
                <a:solidFill>
                  <a:srgbClr val="0070C0"/>
                </a:solidFill>
                <a:latin typeface="Arial" charset="0"/>
              </a:rPr>
              <a:t>Where is market and technology information? </a:t>
            </a:r>
          </a:p>
          <a:p>
            <a:pPr marL="0" indent="0">
              <a:spcBef>
                <a:spcPct val="50000"/>
              </a:spcBef>
              <a:defRPr/>
            </a:pPr>
            <a:r>
              <a:rPr lang="en-GB" sz="1800" dirty="0" smtClean="0">
                <a:solidFill>
                  <a:srgbClr val="000000"/>
                </a:solidFill>
                <a:latin typeface="Arial" charset="0"/>
              </a:rPr>
              <a:t>(p.46)</a:t>
            </a: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smtClean="0">
              <a:solidFill>
                <a:srgbClr val="000000"/>
              </a:solidFill>
              <a:latin typeface="Arial" charset="0"/>
            </a:endParaRPr>
          </a:p>
          <a:p>
            <a:pPr marL="0" indent="0">
              <a:spcBef>
                <a:spcPct val="50000"/>
              </a:spcBef>
              <a:defRPr/>
            </a:pPr>
            <a:endParaRPr lang="en-GB" sz="1800" dirty="0" smtClean="0">
              <a:solidFill>
                <a:srgbClr val="000000"/>
              </a:solidFill>
              <a:latin typeface="Arial" charset="0"/>
            </a:endParaRPr>
          </a:p>
          <a:p>
            <a:pPr marL="0" indent="0">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pic>
        <p:nvPicPr>
          <p:cNvPr id="3379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00" y="1447800"/>
            <a:ext cx="2724150"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997200"/>
            <a:ext cx="4814887"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rgbClr val="FF0000"/>
                          </a:solidFill>
                        </a:rPr>
                        <a:t>1 stage</a:t>
                      </a:r>
                      <a:endParaRPr lang="en-US" dirty="0">
                        <a:solidFill>
                          <a:srgbClr val="FF0000"/>
                        </a:solidFill>
                      </a:endParaRPr>
                    </a:p>
                  </a:txBody>
                  <a:tcPr/>
                </a:tc>
                <a:tc>
                  <a:txBody>
                    <a:bodyPr/>
                    <a:lstStyle/>
                    <a:p>
                      <a:r>
                        <a:rPr lang="en-US" dirty="0" smtClean="0"/>
                        <a:t>2 scrum</a:t>
                      </a:r>
                      <a:endParaRPr lang="en-US" dirty="0"/>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42582668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398BD34-BFBE-47A9-A52B-DB3E40B7DA03}" type="slidenum">
              <a:rPr lang="en-US" altLang="nl-NL" sz="1000" smtClean="0">
                <a:solidFill>
                  <a:srgbClr val="000000"/>
                </a:solidFill>
              </a:rPr>
              <a:pPr>
                <a:spcBef>
                  <a:spcPct val="0"/>
                </a:spcBef>
                <a:buFontTx/>
                <a:buNone/>
              </a:pPr>
              <a:t>23</a:t>
            </a:fld>
            <a:endParaRPr lang="en-US" altLang="nl-NL" sz="1000" smtClean="0">
              <a:solidFill>
                <a:srgbClr val="000000"/>
              </a:solidFill>
            </a:endParaRPr>
          </a:p>
        </p:txBody>
      </p:sp>
      <p:sp>
        <p:nvSpPr>
          <p:cNvPr id="3481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482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11188" y="0"/>
            <a:ext cx="9144000" cy="757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1</a:t>
            </a:r>
            <a:r>
              <a:rPr lang="nl-NL" b="1" dirty="0" smtClean="0">
                <a:solidFill>
                  <a:srgbClr val="FF0000"/>
                </a:solidFill>
                <a:latin typeface="Arial" charset="0"/>
              </a:rPr>
              <a:t>. Stage gate </a:t>
            </a:r>
            <a:r>
              <a:rPr lang="nl-NL" b="1" dirty="0" err="1">
                <a:solidFill>
                  <a:srgbClr val="FF0000"/>
                </a:solidFill>
                <a:latin typeface="Arial" charset="0"/>
              </a:rPr>
              <a:t>innovation</a:t>
            </a:r>
            <a:r>
              <a:rPr lang="nl-NL" b="1" dirty="0">
                <a:solidFill>
                  <a:srgbClr val="FF0000"/>
                </a:solidFill>
                <a:latin typeface="Arial" charset="0"/>
              </a:rPr>
              <a:t> project </a:t>
            </a:r>
            <a:r>
              <a:rPr lang="nl-NL" b="1" dirty="0" smtClean="0">
                <a:solidFill>
                  <a:srgbClr val="FF0000"/>
                </a:solidFill>
                <a:latin typeface="Arial" charset="0"/>
              </a:rPr>
              <a:t>(e)</a:t>
            </a:r>
          </a:p>
          <a:p>
            <a:pPr marL="0" indent="0">
              <a:spcBef>
                <a:spcPct val="50000"/>
              </a:spcBef>
              <a:defRPr/>
            </a:pPr>
            <a:r>
              <a:rPr lang="en-GB" sz="1800" b="1" dirty="0" smtClean="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800" dirty="0" smtClean="0">
                <a:solidFill>
                  <a:srgbClr val="0070C0"/>
                </a:solidFill>
                <a:latin typeface="Arial" charset="0"/>
              </a:rPr>
              <a:t>Organizational consequences?</a:t>
            </a:r>
          </a:p>
          <a:p>
            <a:pPr marL="571500" lvl="1">
              <a:spcBef>
                <a:spcPct val="50000"/>
              </a:spcBef>
              <a:buFont typeface="Arial" panose="020B0604020202020204" pitchFamily="34" charset="0"/>
              <a:buChar char="•"/>
              <a:defRPr/>
            </a:pPr>
            <a:endParaRPr lang="en-GB" sz="1800" dirty="0" smtClean="0">
              <a:solidFill>
                <a:srgbClr val="000000"/>
              </a:solidFill>
              <a:latin typeface="Arial" charset="0"/>
            </a:endParaRPr>
          </a:p>
          <a:p>
            <a:pPr marL="0" indent="0">
              <a:spcBef>
                <a:spcPct val="50000"/>
              </a:spcBef>
              <a:defRPr/>
            </a:pPr>
            <a:endParaRPr lang="en-GB" sz="18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smtClean="0">
              <a:solidFill>
                <a:srgbClr val="000000"/>
              </a:solidFill>
              <a:latin typeface="Arial" charset="0"/>
            </a:endParaRPr>
          </a:p>
          <a:p>
            <a:pPr marL="285750" indent="-285750">
              <a:spcBef>
                <a:spcPct val="50000"/>
              </a:spcBef>
              <a:buFont typeface="Arial" panose="020B0604020202020204" pitchFamily="34" charset="0"/>
              <a:buChar char="•"/>
              <a:defRPr/>
            </a:pPr>
            <a:r>
              <a:rPr lang="en-GB" sz="1800" dirty="0" smtClean="0">
                <a:solidFill>
                  <a:srgbClr val="0070C0"/>
                </a:solidFill>
                <a:latin typeface="Arial" charset="0"/>
              </a:rPr>
              <a:t>Sequential or also parallel processes?</a:t>
            </a:r>
          </a:p>
          <a:p>
            <a:pPr marL="571500" lvl="1">
              <a:spcBef>
                <a:spcPct val="50000"/>
              </a:spcBef>
              <a:buFont typeface="Arial" panose="020B0604020202020204" pitchFamily="34" charset="0"/>
              <a:buChar char="•"/>
              <a:defRPr/>
            </a:pPr>
            <a:r>
              <a:rPr lang="en-GB" sz="1600" dirty="0" smtClean="0">
                <a:solidFill>
                  <a:srgbClr val="000000"/>
                </a:solidFill>
                <a:latin typeface="Arial" charset="0"/>
              </a:rPr>
              <a:t>Sequential regarding stages, parallel within the stages </a:t>
            </a:r>
          </a:p>
          <a:p>
            <a:pPr marL="285750" indent="-285750">
              <a:spcBef>
                <a:spcPct val="50000"/>
              </a:spcBef>
              <a:buFont typeface="Arial" panose="020B0604020202020204" pitchFamily="34" charset="0"/>
              <a:buChar char="•"/>
              <a:defRPr/>
            </a:pPr>
            <a:r>
              <a:rPr lang="en-GB" sz="1800" dirty="0" smtClean="0">
                <a:solidFill>
                  <a:srgbClr val="0070C0"/>
                </a:solidFill>
                <a:latin typeface="Arial" charset="0"/>
              </a:rPr>
              <a:t>Prescribed process or also adaptable process?</a:t>
            </a:r>
          </a:p>
          <a:p>
            <a:pPr marL="571500" lvl="1">
              <a:spcBef>
                <a:spcPct val="50000"/>
              </a:spcBef>
              <a:buFont typeface="Arial" panose="020B0604020202020204" pitchFamily="34" charset="0"/>
              <a:buChar char="•"/>
              <a:defRPr/>
            </a:pPr>
            <a:r>
              <a:rPr lang="en-GB" sz="1600" dirty="0" smtClean="0">
                <a:solidFill>
                  <a:srgbClr val="000000"/>
                </a:solidFill>
                <a:latin typeface="Arial" charset="0"/>
              </a:rPr>
              <a:t>Same basic process, variations across companies, industries</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pic>
        <p:nvPicPr>
          <p:cNvPr id="348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00" y="1447800"/>
            <a:ext cx="2724150"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1989138"/>
            <a:ext cx="4535488" cy="176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rgbClr val="FF0000"/>
                          </a:solidFill>
                        </a:rPr>
                        <a:t>1 stage</a:t>
                      </a:r>
                      <a:endParaRPr lang="en-US" dirty="0">
                        <a:solidFill>
                          <a:srgbClr val="FF0000"/>
                        </a:solidFill>
                      </a:endParaRPr>
                    </a:p>
                  </a:txBody>
                  <a:tcPr/>
                </a:tc>
                <a:tc>
                  <a:txBody>
                    <a:bodyPr/>
                    <a:lstStyle/>
                    <a:p>
                      <a:r>
                        <a:rPr lang="en-US" dirty="0" smtClean="0"/>
                        <a:t>2 scrum</a:t>
                      </a:r>
                      <a:endParaRPr lang="en-US" dirty="0"/>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903635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57203" y="1772816"/>
            <a:ext cx="8229599" cy="4844945"/>
          </a:xfrm>
        </p:spPr>
        <p:txBody>
          <a:bodyPr>
            <a:normAutofit/>
          </a:bodyPr>
          <a:lstStyle/>
          <a:p>
            <a:pPr lvl="0" indent="0"/>
            <a:r>
              <a:rPr lang="en-US" sz="2000" b="1" dirty="0">
                <a:solidFill>
                  <a:srgbClr val="545454"/>
                </a:solidFill>
              </a:rPr>
              <a:t>Project aspects</a:t>
            </a:r>
          </a:p>
          <a:p>
            <a:pPr marL="1085850" lvl="1" indent="-342900">
              <a:buFont typeface="+mj-lt"/>
              <a:buAutoNum type="arabicPeriod"/>
            </a:pPr>
            <a:r>
              <a:rPr lang="en-US" sz="1800" dirty="0" smtClean="0">
                <a:solidFill>
                  <a:srgbClr val="000000"/>
                </a:solidFill>
              </a:rPr>
              <a:t>Stage-gate</a:t>
            </a:r>
            <a:endParaRPr lang="en-US" sz="1800" dirty="0">
              <a:solidFill>
                <a:srgbClr val="000000"/>
              </a:solidFill>
            </a:endParaRP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rgbClr val="000000"/>
                </a:solidFill>
              </a:rPr>
              <a:t>Evolution of thinking about innovation </a:t>
            </a:r>
          </a:p>
          <a:p>
            <a:pPr marL="1085850" lvl="1" indent="-342900">
              <a:buFont typeface="+mj-lt"/>
              <a:buAutoNum type="arabicPeriod"/>
            </a:pPr>
            <a:r>
              <a:rPr lang="en-US" sz="1800" dirty="0">
                <a:solidFill>
                  <a:srgbClr val="000000"/>
                </a:solidFill>
              </a:rPr>
              <a:t>Contextual innovation management</a:t>
            </a: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1157086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7B6B9221-0847-4BEE-B205-F908BA96C03D}" type="slidenum">
              <a:rPr lang="en-US" altLang="nl-NL" sz="1000" smtClean="0">
                <a:solidFill>
                  <a:srgbClr val="000000"/>
                </a:solidFill>
              </a:rPr>
              <a:pPr>
                <a:spcBef>
                  <a:spcPct val="0"/>
                </a:spcBef>
                <a:buFontTx/>
                <a:buNone/>
              </a:pPr>
              <a:t>25</a:t>
            </a:fld>
            <a:endParaRPr lang="en-US" altLang="nl-NL" sz="1000" smtClean="0">
              <a:solidFill>
                <a:srgbClr val="000000"/>
              </a:solidFill>
            </a:endParaRPr>
          </a:p>
        </p:txBody>
      </p:sp>
      <p:sp>
        <p:nvSpPr>
          <p:cNvPr id="36867"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686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2</a:t>
            </a:r>
            <a:r>
              <a:rPr lang="nl-NL" b="1" dirty="0" smtClean="0">
                <a:solidFill>
                  <a:srgbClr val="FF0000"/>
                </a:solidFill>
                <a:latin typeface="Arial" charset="0"/>
              </a:rPr>
              <a:t>. SCRUM </a:t>
            </a:r>
            <a:r>
              <a:rPr lang="nl-NL" b="1" dirty="0" err="1" smtClean="0">
                <a:solidFill>
                  <a:srgbClr val="FF0000"/>
                </a:solidFill>
                <a:latin typeface="Arial" charset="0"/>
              </a:rPr>
              <a:t>innovation</a:t>
            </a:r>
            <a:r>
              <a:rPr lang="nl-NL" b="1" dirty="0" smtClean="0">
                <a:solidFill>
                  <a:srgbClr val="FF0000"/>
                </a:solidFill>
                <a:latin typeface="Arial" charset="0"/>
              </a:rPr>
              <a:t> project (a)</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sp>
        <p:nvSpPr>
          <p:cNvPr id="2" name="TextBox 1"/>
          <p:cNvSpPr txBox="1"/>
          <p:nvPr/>
        </p:nvSpPr>
        <p:spPr>
          <a:xfrm>
            <a:off x="6119813" y="1050925"/>
            <a:ext cx="2679700" cy="2678113"/>
          </a:xfrm>
          <a:prstGeom prst="rect">
            <a:avLst/>
          </a:prstGeom>
          <a:noFill/>
        </p:spPr>
        <p:txBody>
          <a:bodyPr>
            <a:spAutoFit/>
          </a:bodyPr>
          <a:lstStyle/>
          <a:p>
            <a:pPr>
              <a:defRPr/>
            </a:pPr>
            <a:r>
              <a:rPr lang="en-US" dirty="0">
                <a:solidFill>
                  <a:srgbClr val="000000"/>
                </a:solidFill>
                <a:latin typeface="Tahoma" pitchFamily="34" charset="0"/>
              </a:rPr>
              <a:t>Problems</a:t>
            </a:r>
          </a:p>
          <a:p>
            <a:pPr marL="457200" indent="-457200">
              <a:buFontTx/>
              <a:buAutoNum type="arabicPeriod"/>
              <a:defRPr/>
            </a:pPr>
            <a:r>
              <a:rPr lang="en-US" dirty="0">
                <a:solidFill>
                  <a:srgbClr val="000000"/>
                </a:solidFill>
                <a:latin typeface="Tahoma" pitchFamily="34" charset="0"/>
              </a:rPr>
              <a:t>Requirements must be known upfront.</a:t>
            </a:r>
          </a:p>
          <a:p>
            <a:pPr marL="457200" indent="-457200">
              <a:buFontTx/>
              <a:buAutoNum type="arabicPeriod"/>
              <a:defRPr/>
            </a:pPr>
            <a:r>
              <a:rPr lang="en-US" dirty="0">
                <a:solidFill>
                  <a:srgbClr val="000000"/>
                </a:solidFill>
                <a:latin typeface="Tahoma" pitchFamily="34" charset="0"/>
              </a:rPr>
              <a:t>Testing is at the end</a:t>
            </a:r>
          </a:p>
        </p:txBody>
      </p:sp>
      <p:grpSp>
        <p:nvGrpSpPr>
          <p:cNvPr id="36871" name="Group 3"/>
          <p:cNvGrpSpPr>
            <a:grpSpLocks/>
          </p:cNvGrpSpPr>
          <p:nvPr/>
        </p:nvGrpSpPr>
        <p:grpSpPr bwMode="auto">
          <a:xfrm>
            <a:off x="34925" y="957263"/>
            <a:ext cx="5670550" cy="4141787"/>
            <a:chOff x="35074" y="957968"/>
            <a:chExt cx="5670748" cy="4141082"/>
          </a:xfrm>
        </p:grpSpPr>
        <p:pic>
          <p:nvPicPr>
            <p:cNvPr id="368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4" y="1219200"/>
              <a:ext cx="5639122"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1" name="TextBox 2"/>
            <p:cNvSpPr txBox="1">
              <a:spLocks noChangeArrowheads="1"/>
            </p:cNvSpPr>
            <p:nvPr/>
          </p:nvSpPr>
          <p:spPr bwMode="auto">
            <a:xfrm>
              <a:off x="304800" y="957968"/>
              <a:ext cx="54010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US" altLang="nl-NL" sz="2000" smtClean="0">
                  <a:solidFill>
                    <a:srgbClr val="0070C0"/>
                  </a:solidFill>
                </a:rPr>
                <a:t>Start: linear software development process</a:t>
              </a:r>
            </a:p>
          </p:txBody>
        </p:sp>
      </p:gr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913" y="333375"/>
            <a:ext cx="5040312"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Rectangle 4"/>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smtClean="0">
                <a:solidFill>
                  <a:srgbClr val="000000"/>
                </a:solidFill>
              </a:rPr>
              <a:t>Source: </a:t>
            </a:r>
            <a:r>
              <a:rPr lang="en-GB" altLang="nl-NL" sz="1200" u="sng" smtClean="0">
                <a:solidFill>
                  <a:srgbClr val="000000"/>
                </a:solidFill>
                <a:hlinkClick r:id="rId5"/>
              </a:rPr>
              <a:t>http://www.slideshare.net/fullscreen/wasitova/pmbok-and-scrum-can-we-be-friends/</a:t>
            </a:r>
            <a:endParaRPr lang="en-US" altLang="nl-NL" sz="1200" smtClean="0">
              <a:solidFill>
                <a:srgbClr val="000000"/>
              </a:solidFill>
            </a:endParaRPr>
          </a:p>
          <a:p>
            <a:pPr>
              <a:spcBef>
                <a:spcPct val="0"/>
              </a:spcBef>
              <a:buFontTx/>
              <a:buNone/>
            </a:pPr>
            <a:r>
              <a:rPr lang="en-GB" altLang="nl-NL" sz="1200" smtClean="0">
                <a:solidFill>
                  <a:srgbClr val="000000"/>
                </a:solidFill>
              </a:rPr>
              <a:t>(2016-04-23)</a:t>
            </a:r>
            <a:endParaRPr lang="en-US" altLang="nl-NL" sz="1200" smtClean="0">
              <a:solidFill>
                <a:srgbClr val="00000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7927483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rgbClr val="FF0000"/>
                          </a:solidFill>
                        </a:rPr>
                        <a:t>2 scrum</a:t>
                      </a:r>
                      <a:endParaRPr lang="en-US" dirty="0">
                        <a:solidFill>
                          <a:srgbClr val="FF0000"/>
                        </a:solidFill>
                      </a:endParaRPr>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979194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85871FDC-8A52-4D55-963F-65659F70369A}" type="slidenum">
              <a:rPr lang="en-US" altLang="nl-NL" sz="1000" smtClean="0">
                <a:solidFill>
                  <a:srgbClr val="000000"/>
                </a:solidFill>
              </a:rPr>
              <a:pPr>
                <a:spcBef>
                  <a:spcPct val="0"/>
                </a:spcBef>
                <a:buFontTx/>
                <a:buNone/>
              </a:pPr>
              <a:t>26</a:t>
            </a:fld>
            <a:endParaRPr lang="en-US" altLang="nl-NL" sz="1000" smtClean="0">
              <a:solidFill>
                <a:srgbClr val="000000"/>
              </a:solidFill>
            </a:endParaRPr>
          </a:p>
        </p:txBody>
      </p:sp>
      <p:sp>
        <p:nvSpPr>
          <p:cNvPr id="37891"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789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2</a:t>
            </a:r>
            <a:r>
              <a:rPr lang="nl-NL" b="1" dirty="0" smtClean="0">
                <a:solidFill>
                  <a:srgbClr val="FF0000"/>
                </a:solidFill>
                <a:latin typeface="Arial" charset="0"/>
              </a:rPr>
              <a:t>. SCRUM </a:t>
            </a:r>
            <a:r>
              <a:rPr lang="nl-NL" b="1" dirty="0" err="1" smtClean="0">
                <a:solidFill>
                  <a:srgbClr val="FF0000"/>
                </a:solidFill>
                <a:latin typeface="Arial" charset="0"/>
              </a:rPr>
              <a:t>innovation</a:t>
            </a:r>
            <a:r>
              <a:rPr lang="nl-NL" b="1" dirty="0" smtClean="0">
                <a:solidFill>
                  <a:srgbClr val="FF0000"/>
                </a:solidFill>
                <a:latin typeface="Arial" charset="0"/>
              </a:rPr>
              <a:t> project (b)</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sp>
        <p:nvSpPr>
          <p:cNvPr id="3" name="TextBox 2"/>
          <p:cNvSpPr txBox="1"/>
          <p:nvPr/>
        </p:nvSpPr>
        <p:spPr>
          <a:xfrm>
            <a:off x="866775" y="989013"/>
            <a:ext cx="7161213" cy="460375"/>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System software requirements</a:t>
            </a:r>
          </a:p>
        </p:txBody>
      </p:sp>
      <p:sp>
        <p:nvSpPr>
          <p:cNvPr id="11" name="TextBox 10"/>
          <p:cNvSpPr txBox="1"/>
          <p:nvPr/>
        </p:nvSpPr>
        <p:spPr>
          <a:xfrm>
            <a:off x="866775" y="1724025"/>
            <a:ext cx="7161213" cy="461963"/>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Analysis</a:t>
            </a:r>
          </a:p>
        </p:txBody>
      </p:sp>
      <p:sp>
        <p:nvSpPr>
          <p:cNvPr id="12" name="TextBox 11"/>
          <p:cNvSpPr txBox="1"/>
          <p:nvPr/>
        </p:nvSpPr>
        <p:spPr>
          <a:xfrm>
            <a:off x="836613" y="2532063"/>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Design</a:t>
            </a:r>
          </a:p>
        </p:txBody>
      </p:sp>
      <p:sp>
        <p:nvSpPr>
          <p:cNvPr id="13" name="TextBox 12"/>
          <p:cNvSpPr txBox="1"/>
          <p:nvPr/>
        </p:nvSpPr>
        <p:spPr>
          <a:xfrm>
            <a:off x="895350" y="3284538"/>
            <a:ext cx="7132638"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Coding</a:t>
            </a:r>
          </a:p>
        </p:txBody>
      </p:sp>
      <p:sp>
        <p:nvSpPr>
          <p:cNvPr id="14" name="TextBox 13"/>
          <p:cNvSpPr txBox="1"/>
          <p:nvPr/>
        </p:nvSpPr>
        <p:spPr>
          <a:xfrm>
            <a:off x="836613" y="4005263"/>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Testing</a:t>
            </a:r>
          </a:p>
        </p:txBody>
      </p:sp>
      <p:sp>
        <p:nvSpPr>
          <p:cNvPr id="15" name="TextBox 14"/>
          <p:cNvSpPr txBox="1"/>
          <p:nvPr/>
        </p:nvSpPr>
        <p:spPr>
          <a:xfrm>
            <a:off x="836613" y="4732338"/>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Operation</a:t>
            </a:r>
          </a:p>
        </p:txBody>
      </p:sp>
      <p:cxnSp>
        <p:nvCxnSpPr>
          <p:cNvPr id="37900" name="Straight Connector 4"/>
          <p:cNvCxnSpPr>
            <a:cxnSpLocks noChangeShapeType="1"/>
          </p:cNvCxnSpPr>
          <p:nvPr/>
        </p:nvCxnSpPr>
        <p:spPr bwMode="auto">
          <a:xfrm>
            <a:off x="2339975" y="1447800"/>
            <a:ext cx="0" cy="39258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1" name="Straight Connector 9"/>
          <p:cNvCxnSpPr>
            <a:cxnSpLocks noChangeShapeType="1"/>
          </p:cNvCxnSpPr>
          <p:nvPr/>
        </p:nvCxnSpPr>
        <p:spPr bwMode="auto">
          <a:xfrm>
            <a:off x="3276600" y="1449388"/>
            <a:ext cx="0" cy="39243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4284663" y="1447800"/>
            <a:ext cx="0" cy="3925888"/>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p:nvCxnSpPr>
        <p:spPr bwMode="auto">
          <a:xfrm>
            <a:off x="5216525" y="1449388"/>
            <a:ext cx="0" cy="3924300"/>
          </a:xfrm>
          <a:prstGeom prst="line">
            <a:avLst/>
          </a:prstGeom>
          <a:ln w="9525">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37904" name="Straight Connector 20"/>
          <p:cNvCxnSpPr>
            <a:cxnSpLocks noChangeShapeType="1"/>
          </p:cNvCxnSpPr>
          <p:nvPr/>
        </p:nvCxnSpPr>
        <p:spPr bwMode="auto">
          <a:xfrm>
            <a:off x="6084888" y="1449388"/>
            <a:ext cx="0" cy="39243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6948488" y="1449388"/>
            <a:ext cx="0" cy="392430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3876675" y="5373688"/>
            <a:ext cx="814388" cy="461962"/>
          </a:xfrm>
          <a:prstGeom prst="rect">
            <a:avLst/>
          </a:prstGeom>
          <a:solidFill>
            <a:schemeClr val="accent3"/>
          </a:solidFill>
          <a:ln>
            <a:solidFill>
              <a:srgbClr val="000000"/>
            </a:solidFill>
          </a:ln>
        </p:spPr>
        <p:txBody>
          <a:bodyPr>
            <a:spAutoFit/>
          </a:bodyPr>
          <a:lstStyle/>
          <a:p>
            <a:pPr>
              <a:defRPr/>
            </a:pPr>
            <a:r>
              <a:rPr lang="en-US" dirty="0">
                <a:solidFill>
                  <a:srgbClr val="000000"/>
                </a:solidFill>
                <a:latin typeface="Tahoma" pitchFamily="34" charset="0"/>
              </a:rPr>
              <a:t>use</a:t>
            </a:r>
          </a:p>
        </p:txBody>
      </p:sp>
      <p:sp>
        <p:nvSpPr>
          <p:cNvPr id="29" name="TextBox 28"/>
          <p:cNvSpPr txBox="1"/>
          <p:nvPr/>
        </p:nvSpPr>
        <p:spPr>
          <a:xfrm>
            <a:off x="6540500" y="5373688"/>
            <a:ext cx="814388" cy="461962"/>
          </a:xfrm>
          <a:prstGeom prst="rect">
            <a:avLst/>
          </a:prstGeom>
          <a:solidFill>
            <a:schemeClr val="accent3"/>
          </a:solidFill>
          <a:ln>
            <a:solidFill>
              <a:srgbClr val="000000"/>
            </a:solidFill>
          </a:ln>
        </p:spPr>
        <p:txBody>
          <a:bodyPr>
            <a:spAutoFit/>
          </a:bodyPr>
          <a:lstStyle/>
          <a:p>
            <a:pPr>
              <a:defRPr/>
            </a:pPr>
            <a:r>
              <a:rPr lang="en-US" dirty="0">
                <a:solidFill>
                  <a:srgbClr val="000000"/>
                </a:solidFill>
                <a:latin typeface="Tahoma" pitchFamily="34" charset="0"/>
              </a:rPr>
              <a:t>use</a:t>
            </a:r>
          </a:p>
        </p:txBody>
      </p:sp>
      <p:graphicFrame>
        <p:nvGraphicFramePr>
          <p:cNvPr id="20" name="Table 19"/>
          <p:cNvGraphicFramePr>
            <a:graphicFrameLocks noGrp="1"/>
          </p:cNvGraphicFramePr>
          <p:nvPr>
            <p:extLst>
              <p:ext uri="{D42A27DB-BD31-4B8C-83A1-F6EECF244321}">
                <p14:modId xmlns:p14="http://schemas.microsoft.com/office/powerpoint/2010/main" val="3460224847"/>
              </p:ext>
            </p:extLst>
          </p:nvPr>
        </p:nvGraphicFramePr>
        <p:xfrm>
          <a:off x="144463" y="5912168"/>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rgbClr val="FF0000"/>
                          </a:solidFill>
                        </a:rPr>
                        <a:t>2 scrum</a:t>
                      </a:r>
                      <a:endParaRPr lang="en-US" dirty="0">
                        <a:solidFill>
                          <a:srgbClr val="FF0000"/>
                        </a:solidFill>
                      </a:endParaRPr>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4574733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85871FDC-8A52-4D55-963F-65659F70369A}" type="slidenum">
              <a:rPr lang="en-US" altLang="nl-NL" sz="1000" smtClean="0">
                <a:solidFill>
                  <a:srgbClr val="000000"/>
                </a:solidFill>
              </a:rPr>
              <a:pPr>
                <a:spcBef>
                  <a:spcPct val="0"/>
                </a:spcBef>
                <a:buFontTx/>
                <a:buNone/>
              </a:pPr>
              <a:t>27</a:t>
            </a:fld>
            <a:endParaRPr lang="en-US" altLang="nl-NL" sz="1000" smtClean="0">
              <a:solidFill>
                <a:srgbClr val="000000"/>
              </a:solidFill>
            </a:endParaRPr>
          </a:p>
        </p:txBody>
      </p:sp>
      <p:sp>
        <p:nvSpPr>
          <p:cNvPr id="37891"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smtClean="0">
              <a:solidFill>
                <a:srgbClr val="000000"/>
              </a:solidFill>
            </a:endParaRPr>
          </a:p>
        </p:txBody>
      </p:sp>
      <p:sp>
        <p:nvSpPr>
          <p:cNvPr id="3789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2</a:t>
            </a:r>
            <a:r>
              <a:rPr lang="nl-NL" b="1" dirty="0" smtClean="0">
                <a:solidFill>
                  <a:srgbClr val="FF0000"/>
                </a:solidFill>
                <a:latin typeface="Arial" charset="0"/>
              </a:rPr>
              <a:t>. SCRUM </a:t>
            </a:r>
            <a:r>
              <a:rPr lang="nl-NL" b="1" dirty="0" err="1" smtClean="0">
                <a:solidFill>
                  <a:srgbClr val="FF0000"/>
                </a:solidFill>
                <a:latin typeface="Arial" charset="0"/>
              </a:rPr>
              <a:t>innovation</a:t>
            </a:r>
            <a:r>
              <a:rPr lang="nl-NL" b="1" dirty="0" smtClean="0">
                <a:solidFill>
                  <a:srgbClr val="FF0000"/>
                </a:solidFill>
                <a:latin typeface="Arial" charset="0"/>
              </a:rPr>
              <a:t> project (b)</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graphicFrame>
        <p:nvGraphicFramePr>
          <p:cNvPr id="20" name="Table 19"/>
          <p:cNvGraphicFramePr>
            <a:graphicFrameLocks noGrp="1"/>
          </p:cNvGraphicFramePr>
          <p:nvPr>
            <p:extLst>
              <p:ext uri="{D42A27DB-BD31-4B8C-83A1-F6EECF244321}">
                <p14:modId xmlns:p14="http://schemas.microsoft.com/office/powerpoint/2010/main" val="3460224847"/>
              </p:ext>
            </p:extLst>
          </p:nvPr>
        </p:nvGraphicFramePr>
        <p:xfrm>
          <a:off x="144463" y="5912168"/>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rgbClr val="FF0000"/>
                          </a:solidFill>
                        </a:rPr>
                        <a:t>2 scrum</a:t>
                      </a:r>
                      <a:endParaRPr lang="en-US" dirty="0">
                        <a:solidFill>
                          <a:srgbClr val="FF0000"/>
                        </a:solidFill>
                      </a:endParaRPr>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grpSp>
        <p:nvGrpSpPr>
          <p:cNvPr id="21" name="Group 20"/>
          <p:cNvGrpSpPr/>
          <p:nvPr/>
        </p:nvGrpSpPr>
        <p:grpSpPr>
          <a:xfrm>
            <a:off x="539552" y="1314228"/>
            <a:ext cx="7282433" cy="2338610"/>
            <a:chOff x="467544" y="4280231"/>
            <a:chExt cx="7282433" cy="2338610"/>
          </a:xfrm>
        </p:grpSpPr>
        <p:pic>
          <p:nvPicPr>
            <p:cNvPr id="22" name="Picture 21"/>
            <p:cNvPicPr>
              <a:picLocks noChangeAspect="1"/>
            </p:cNvPicPr>
            <p:nvPr/>
          </p:nvPicPr>
          <p:blipFill>
            <a:blip r:embed="rId3"/>
            <a:stretch>
              <a:fillRect/>
            </a:stretch>
          </p:blipFill>
          <p:spPr>
            <a:xfrm>
              <a:off x="539552" y="4280231"/>
              <a:ext cx="7210425" cy="2085975"/>
            </a:xfrm>
            <a:prstGeom prst="rect">
              <a:avLst/>
            </a:prstGeom>
          </p:spPr>
        </p:pic>
        <p:sp>
          <p:nvSpPr>
            <p:cNvPr id="25" name="Rectangle 24"/>
            <p:cNvSpPr/>
            <p:nvPr/>
          </p:nvSpPr>
          <p:spPr>
            <a:xfrm>
              <a:off x="467544" y="6372620"/>
              <a:ext cx="4572000" cy="246221"/>
            </a:xfrm>
            <a:prstGeom prst="rect">
              <a:avLst/>
            </a:prstGeom>
          </p:spPr>
          <p:txBody>
            <a:bodyPr>
              <a:spAutoFit/>
            </a:bodyPr>
            <a:lstStyle/>
            <a:p>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https://kruschecompany.com/agile-software-development</a:t>
              </a:r>
              <a:r>
                <a:rPr lang="en-US" sz="1000" dirty="0" smtClean="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a:t>
              </a:r>
              <a:r>
                <a:rPr lang="en-US" sz="1000"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889059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59BEDFB3-0056-4C71-89FC-79E2473F1821}" type="slidenum">
              <a:rPr lang="en-US" altLang="nl-NL" sz="1000" smtClean="0">
                <a:solidFill>
                  <a:srgbClr val="000000"/>
                </a:solidFill>
              </a:rPr>
              <a:pPr>
                <a:spcBef>
                  <a:spcPct val="0"/>
                </a:spcBef>
                <a:buFontTx/>
                <a:buNone/>
              </a:pPr>
              <a:t>28</a:t>
            </a:fld>
            <a:endParaRPr lang="en-US" altLang="nl-NL" sz="1000" smtClean="0">
              <a:solidFill>
                <a:srgbClr val="000000"/>
              </a:solidFill>
            </a:endParaRPr>
          </a:p>
        </p:txBody>
      </p:sp>
      <p:sp>
        <p:nvSpPr>
          <p:cNvPr id="3891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2</a:t>
            </a:r>
            <a:r>
              <a:rPr lang="nl-NL" b="1" dirty="0" smtClean="0">
                <a:solidFill>
                  <a:srgbClr val="FF0000"/>
                </a:solidFill>
                <a:latin typeface="Arial" charset="0"/>
              </a:rPr>
              <a:t>. SCRUM </a:t>
            </a:r>
            <a:r>
              <a:rPr lang="nl-NL" b="1" dirty="0" err="1" smtClean="0">
                <a:solidFill>
                  <a:srgbClr val="FF0000"/>
                </a:solidFill>
                <a:latin typeface="Arial" charset="0"/>
              </a:rPr>
              <a:t>innovation</a:t>
            </a:r>
            <a:r>
              <a:rPr lang="nl-NL" b="1" dirty="0" smtClean="0">
                <a:solidFill>
                  <a:srgbClr val="FF0000"/>
                </a:solidFill>
                <a:latin typeface="Arial" charset="0"/>
              </a:rPr>
              <a:t> project (c)</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graphicFrame>
        <p:nvGraphicFramePr>
          <p:cNvPr id="9" name="Group 81"/>
          <p:cNvGraphicFramePr>
            <a:graphicFrameLocks noGrp="1"/>
          </p:cNvGraphicFramePr>
          <p:nvPr/>
        </p:nvGraphicFramePr>
        <p:xfrm>
          <a:off x="774700" y="5589588"/>
          <a:ext cx="8428039" cy="334964"/>
        </p:xfrm>
        <a:graphic>
          <a:graphicData uri="http://schemas.openxmlformats.org/drawingml/2006/table">
            <a:tbl>
              <a:tblPr/>
              <a:tblGrid>
                <a:gridCol w="860311">
                  <a:extLst>
                    <a:ext uri="{9D8B030D-6E8A-4147-A177-3AD203B41FA5}">
                      <a16:colId xmlns:a16="http://schemas.microsoft.com/office/drawing/2014/main" val="20000"/>
                    </a:ext>
                  </a:extLst>
                </a:gridCol>
                <a:gridCol w="1465284">
                  <a:extLst>
                    <a:ext uri="{9D8B030D-6E8A-4147-A177-3AD203B41FA5}">
                      <a16:colId xmlns:a16="http://schemas.microsoft.com/office/drawing/2014/main" val="20001"/>
                    </a:ext>
                  </a:extLst>
                </a:gridCol>
                <a:gridCol w="1236682">
                  <a:extLst>
                    <a:ext uri="{9D8B030D-6E8A-4147-A177-3AD203B41FA5}">
                      <a16:colId xmlns:a16="http://schemas.microsoft.com/office/drawing/2014/main" val="20002"/>
                    </a:ext>
                  </a:extLst>
                </a:gridCol>
                <a:gridCol w="1333945">
                  <a:extLst>
                    <a:ext uri="{9D8B030D-6E8A-4147-A177-3AD203B41FA5}">
                      <a16:colId xmlns:a16="http://schemas.microsoft.com/office/drawing/2014/main" val="20003"/>
                    </a:ext>
                  </a:extLst>
                </a:gridCol>
                <a:gridCol w="1800200">
                  <a:extLst>
                    <a:ext uri="{9D8B030D-6E8A-4147-A177-3AD203B41FA5}">
                      <a16:colId xmlns:a16="http://schemas.microsoft.com/office/drawing/2014/main" val="20004"/>
                    </a:ext>
                  </a:extLst>
                </a:gridCol>
                <a:gridCol w="1731617">
                  <a:extLst>
                    <a:ext uri="{9D8B030D-6E8A-4147-A177-3AD203B41FA5}">
                      <a16:colId xmlns:a16="http://schemas.microsoft.com/office/drawing/2014/main" val="20005"/>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0 Intro</a:t>
                      </a:r>
                    </a:p>
                  </a:txBody>
                  <a:tcPr marL="91441" marR="91441"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1 Project</a:t>
                      </a:r>
                    </a:p>
                  </a:txBody>
                  <a:tcPr marL="91441" marR="91441" marT="45562" marB="45562" horzOverflow="overflow">
                    <a:lnL>
                      <a:noFill/>
                    </a:lnL>
                    <a:lnR>
                      <a:noFill/>
                    </a:lnR>
                    <a:lnT cap="flat">
                      <a:noFill/>
                    </a:lnT>
                    <a:lnB cap="flat">
                      <a:noFill/>
                    </a:lnB>
                    <a:lnTlToBr>
                      <a:noFill/>
                    </a:lnTlToBr>
                    <a:lnBlToTr>
                      <a:noFill/>
                    </a:lnBlToTr>
                    <a:solidFill>
                      <a:schemeClr val="accent5">
                        <a:lumMod val="9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2 Portfolio</a:t>
                      </a: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3 Changes</a:t>
                      </a: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defRPr/>
                      </a:pPr>
                      <a:r>
                        <a:rPr kumimoji="0" lang="nl-NL" sz="1600" b="0" i="0" u="none" strike="noStrike" cap="none" normalizeH="0" baseline="0" dirty="0" smtClean="0">
                          <a:ln>
                            <a:noFill/>
                          </a:ln>
                          <a:solidFill>
                            <a:schemeClr val="tx1"/>
                          </a:solidFill>
                          <a:effectLst/>
                          <a:latin typeface="Tahoma" pitchFamily="34" charset="0"/>
                        </a:rPr>
                        <a:t>4 </a:t>
                      </a:r>
                      <a:r>
                        <a:rPr kumimoji="0" lang="nl-NL" sz="1600" b="0" i="0" u="none" strike="noStrike" cap="none" normalizeH="0" baseline="0" dirty="0" err="1" smtClean="0">
                          <a:ln>
                            <a:noFill/>
                          </a:ln>
                          <a:solidFill>
                            <a:schemeClr val="tx1"/>
                          </a:solidFill>
                          <a:effectLst/>
                          <a:latin typeface="Tahoma" pitchFamily="34" charset="0"/>
                        </a:rPr>
                        <a:t>Assignment</a:t>
                      </a:r>
                      <a:endParaRPr kumimoji="0" lang="nl-NL" sz="1600" b="0" i="0" u="none" strike="noStrike" cap="none" normalizeH="0" baseline="0" dirty="0" smtClean="0">
                        <a:ln>
                          <a:noFill/>
                        </a:ln>
                        <a:solidFill>
                          <a:schemeClr val="tx1"/>
                        </a:solidFill>
                        <a:effectLst/>
                        <a:latin typeface="Tahoma" pitchFamily="34" charset="0"/>
                      </a:endParaRP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1600" b="0" i="0" u="none" strike="noStrike" cap="none" normalizeH="0" baseline="0" dirty="0" smtClean="0">
                        <a:ln>
                          <a:noFill/>
                        </a:ln>
                        <a:solidFill>
                          <a:schemeClr val="tx1"/>
                        </a:solidFill>
                        <a:effectLst/>
                        <a:latin typeface="Tahoma" pitchFamily="34" charset="0"/>
                      </a:endParaRPr>
                    </a:p>
                  </a:txBody>
                  <a:tcPr marL="91441" marR="91441" marT="45562" marB="45562"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892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3" y="908050"/>
            <a:ext cx="7416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smtClean="0">
                <a:solidFill>
                  <a:srgbClr val="000000"/>
                </a:solidFill>
              </a:rPr>
              <a:t>Source: </a:t>
            </a:r>
            <a:r>
              <a:rPr lang="en-GB" altLang="nl-NL" sz="1200" u="sng" smtClean="0">
                <a:solidFill>
                  <a:srgbClr val="000000"/>
                </a:solidFill>
                <a:hlinkClick r:id="rId4"/>
              </a:rPr>
              <a:t>http://www.slideshare.net/fullscreen/wasitova/pmbok-and-scrum-can-we-be-friends/</a:t>
            </a:r>
            <a:endParaRPr lang="en-US" altLang="nl-NL" sz="1200" smtClean="0">
              <a:solidFill>
                <a:srgbClr val="000000"/>
              </a:solidFill>
            </a:endParaRPr>
          </a:p>
          <a:p>
            <a:pPr>
              <a:spcBef>
                <a:spcPct val="0"/>
              </a:spcBef>
              <a:buFontTx/>
              <a:buNone/>
            </a:pPr>
            <a:r>
              <a:rPr lang="en-GB" altLang="nl-NL" sz="1200" smtClean="0">
                <a:solidFill>
                  <a:srgbClr val="000000"/>
                </a:solidFill>
              </a:rPr>
              <a:t>(2016-04-23)</a:t>
            </a:r>
            <a:endParaRPr lang="en-US" altLang="nl-NL" sz="1200" smtClean="0">
              <a:solidFill>
                <a:srgbClr val="000000"/>
              </a:solidFill>
            </a:endParaRPr>
          </a:p>
        </p:txBody>
      </p:sp>
    </p:spTree>
    <p:extLst>
      <p:ext uri="{BB962C8B-B14F-4D97-AF65-F5344CB8AC3E}">
        <p14:creationId xmlns:p14="http://schemas.microsoft.com/office/powerpoint/2010/main" val="300410734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481D1D23-207A-4137-A738-23A104DE9276}" type="slidenum">
              <a:rPr lang="en-US" altLang="nl-NL" sz="1000" smtClean="0">
                <a:solidFill>
                  <a:srgbClr val="000000"/>
                </a:solidFill>
              </a:rPr>
              <a:pPr>
                <a:spcBef>
                  <a:spcPct val="0"/>
                </a:spcBef>
                <a:buFontTx/>
                <a:buNone/>
              </a:pPr>
              <a:t>29</a:t>
            </a:fld>
            <a:endParaRPr lang="en-US" altLang="nl-NL" sz="1000" smtClean="0">
              <a:solidFill>
                <a:srgbClr val="000000"/>
              </a:solidFill>
            </a:endParaRPr>
          </a:p>
        </p:txBody>
      </p:sp>
      <p:sp>
        <p:nvSpPr>
          <p:cNvPr id="39939"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51887" y="-16330"/>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2</a:t>
            </a:r>
            <a:r>
              <a:rPr lang="nl-NL" b="1" dirty="0" smtClean="0">
                <a:solidFill>
                  <a:srgbClr val="FF0000"/>
                </a:solidFill>
                <a:latin typeface="Arial" charset="0"/>
              </a:rPr>
              <a:t>. SCRUM </a:t>
            </a:r>
            <a:r>
              <a:rPr lang="nl-NL" b="1" dirty="0" err="1" smtClean="0">
                <a:solidFill>
                  <a:srgbClr val="FF0000"/>
                </a:solidFill>
                <a:latin typeface="Arial" charset="0"/>
              </a:rPr>
              <a:t>innovation</a:t>
            </a:r>
            <a:r>
              <a:rPr lang="nl-NL" b="1" dirty="0" smtClean="0">
                <a:solidFill>
                  <a:srgbClr val="FF0000"/>
                </a:solidFill>
                <a:latin typeface="Arial" charset="0"/>
              </a:rPr>
              <a:t> project (d)</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sp>
        <p:nvSpPr>
          <p:cNvPr id="39948"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smtClean="0">
                <a:solidFill>
                  <a:srgbClr val="000000"/>
                </a:solidFill>
              </a:rPr>
              <a:t>Source: </a:t>
            </a:r>
            <a:r>
              <a:rPr lang="en-GB" altLang="nl-NL" sz="1200" u="sng" smtClean="0">
                <a:solidFill>
                  <a:srgbClr val="000000"/>
                </a:solidFill>
                <a:hlinkClick r:id="rId3"/>
              </a:rPr>
              <a:t>http://www.slideshare.net/fullscreen/wasitova/pmbok-and-scrum-can-we-be-friends/</a:t>
            </a:r>
            <a:endParaRPr lang="en-US" altLang="nl-NL" sz="1200" smtClean="0">
              <a:solidFill>
                <a:srgbClr val="000000"/>
              </a:solidFill>
            </a:endParaRPr>
          </a:p>
          <a:p>
            <a:pPr>
              <a:spcBef>
                <a:spcPct val="0"/>
              </a:spcBef>
              <a:buFontTx/>
              <a:buNone/>
            </a:pPr>
            <a:r>
              <a:rPr lang="en-GB" altLang="nl-NL" sz="1200" smtClean="0">
                <a:solidFill>
                  <a:srgbClr val="000000"/>
                </a:solidFill>
              </a:rPr>
              <a:t>(2016-04-23)</a:t>
            </a:r>
            <a:endParaRPr lang="en-US" altLang="nl-NL" sz="1200" smtClean="0">
              <a:solidFill>
                <a:srgbClr val="000000"/>
              </a:solidFill>
            </a:endParaRPr>
          </a:p>
        </p:txBody>
      </p:sp>
      <p:pic>
        <p:nvPicPr>
          <p:cNvPr id="3994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88" y="896143"/>
            <a:ext cx="554513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414677" y="1061899"/>
            <a:ext cx="3269431" cy="4955203"/>
          </a:xfrm>
          <a:prstGeom prst="rect">
            <a:avLst/>
          </a:prstGeom>
          <a:noFill/>
        </p:spPr>
        <p:txBody>
          <a:bodyPr wrap="square">
            <a:spAutoFit/>
          </a:bodyPr>
          <a:lstStyle/>
          <a:p>
            <a:pPr>
              <a:defRPr/>
            </a:pPr>
            <a:r>
              <a:rPr lang="en-US" dirty="0">
                <a:solidFill>
                  <a:srgbClr val="000000"/>
                </a:solidFill>
                <a:latin typeface="Tahoma" pitchFamily="34" charset="0"/>
              </a:rPr>
              <a:t>Agile limitations</a:t>
            </a:r>
            <a:r>
              <a:rPr lang="en-US" dirty="0" smtClean="0">
                <a:solidFill>
                  <a:srgbClr val="000000"/>
                </a:solidFill>
                <a:latin typeface="Tahoma" pitchFamily="34" charset="0"/>
              </a:rPr>
              <a:t>?</a:t>
            </a:r>
          </a:p>
          <a:p>
            <a:pPr>
              <a:defRPr/>
            </a:pPr>
            <a:endParaRPr lang="en-US" sz="1600" dirty="0" smtClean="0">
              <a:solidFill>
                <a:srgbClr val="000000"/>
              </a:solidFill>
              <a:latin typeface="Tahoma" pitchFamily="34" charset="0"/>
            </a:endParaRPr>
          </a:p>
          <a:p>
            <a:pPr marL="342900" indent="-342900">
              <a:buFont typeface="Arial" pitchFamily="34" charset="0"/>
              <a:buChar char="•"/>
              <a:defRPr/>
            </a:pPr>
            <a:r>
              <a:rPr lang="en-US" sz="1400" dirty="0" smtClean="0">
                <a:solidFill>
                  <a:srgbClr val="000000"/>
                </a:solidFill>
                <a:latin typeface="Tahoma" pitchFamily="34" charset="0"/>
              </a:rPr>
              <a:t>Innovation </a:t>
            </a:r>
            <a:r>
              <a:rPr lang="en-US" sz="1400" dirty="0">
                <a:solidFill>
                  <a:srgbClr val="000000"/>
                </a:solidFill>
                <a:latin typeface="Tahoma" pitchFamily="34" charset="0"/>
              </a:rPr>
              <a:t>needs to be a system that can be decomposed in subsystems, each of which can be designed separately (Platform with modules</a:t>
            </a:r>
            <a:r>
              <a:rPr lang="en-US" sz="1400" dirty="0" smtClean="0">
                <a:solidFill>
                  <a:srgbClr val="000000"/>
                </a:solidFill>
                <a:latin typeface="Tahoma" pitchFamily="34" charset="0"/>
              </a:rPr>
              <a:t>)</a:t>
            </a:r>
          </a:p>
          <a:p>
            <a:pPr marL="342900" indent="-342900">
              <a:buFont typeface="Arial" pitchFamily="34" charset="0"/>
              <a:buChar char="•"/>
              <a:defRPr/>
            </a:pPr>
            <a:r>
              <a:rPr lang="en-US" sz="1400" dirty="0" smtClean="0">
                <a:solidFill>
                  <a:srgbClr val="000000"/>
                </a:solidFill>
                <a:latin typeface="Tahoma" pitchFamily="34" charset="0"/>
              </a:rPr>
              <a:t>Agile does not apply to simple (design-construct type of) projects. That is by the way explicitly mentioned in agile documentation.</a:t>
            </a:r>
          </a:p>
          <a:p>
            <a:pPr marL="342900" indent="-342900">
              <a:buFont typeface="Arial" pitchFamily="34" charset="0"/>
              <a:buChar char="•"/>
              <a:defRPr/>
            </a:pPr>
            <a:r>
              <a:rPr lang="en-US" sz="1400" dirty="0" smtClean="0">
                <a:solidFill>
                  <a:srgbClr val="000000"/>
                </a:solidFill>
                <a:latin typeface="Tahoma" pitchFamily="34" charset="0"/>
              </a:rPr>
              <a:t>It is difficult to stop the iterations because requirements keep on changing (and end-result is never perfect)</a:t>
            </a:r>
          </a:p>
          <a:p>
            <a:pPr marL="342900" indent="-342900">
              <a:buFont typeface="Arial" pitchFamily="34" charset="0"/>
              <a:buChar char="•"/>
              <a:defRPr/>
            </a:pPr>
            <a:r>
              <a:rPr lang="en-US" sz="1400" dirty="0" smtClean="0">
                <a:solidFill>
                  <a:srgbClr val="000000"/>
                </a:solidFill>
                <a:latin typeface="Tahoma" pitchFamily="34" charset="0"/>
              </a:rPr>
              <a:t>Scale up of many projects in a larger program or corporation can become difficult if teams are self-organizing.</a:t>
            </a:r>
            <a:endParaRPr lang="en-US" sz="1400" dirty="0">
              <a:solidFill>
                <a:srgbClr val="000000"/>
              </a:solidFill>
              <a:latin typeface="Tahoma" pitchFamily="34" charset="0"/>
            </a:endParaRPr>
          </a:p>
          <a:p>
            <a:pPr>
              <a:defRPr/>
            </a:pPr>
            <a:endParaRPr lang="en-US" dirty="0">
              <a:solidFill>
                <a:srgbClr val="000000"/>
              </a:solidFill>
              <a:latin typeface="Tahoma"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90993792"/>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rgbClr val="FF0000"/>
                          </a:solidFill>
                        </a:rPr>
                        <a:t>2 scrum</a:t>
                      </a:r>
                      <a:endParaRPr lang="en-US" dirty="0">
                        <a:solidFill>
                          <a:srgbClr val="FF0000"/>
                        </a:solidFill>
                      </a:endParaRPr>
                    </a:p>
                  </a:txBody>
                  <a:tcPr/>
                </a:tc>
                <a:tc>
                  <a:txBody>
                    <a:bodyPr/>
                    <a:lstStyle/>
                    <a:p>
                      <a:r>
                        <a:rPr lang="en-US" dirty="0" smtClean="0"/>
                        <a:t>3 compare</a:t>
                      </a:r>
                      <a:endParaRPr lang="en-US" dirty="0"/>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
        <p:nvSpPr>
          <p:cNvPr id="3" name="TextBox 2"/>
          <p:cNvSpPr txBox="1"/>
          <p:nvPr/>
        </p:nvSpPr>
        <p:spPr>
          <a:xfrm>
            <a:off x="646614" y="5085560"/>
            <a:ext cx="4465955" cy="584775"/>
          </a:xfrm>
          <a:prstGeom prst="rect">
            <a:avLst/>
          </a:prstGeom>
          <a:noFill/>
        </p:spPr>
        <p:txBody>
          <a:bodyPr wrap="square" rtlCol="0">
            <a:spAutoFit/>
          </a:bodyPr>
          <a:lstStyle/>
          <a:p>
            <a:r>
              <a:rPr lang="en-GB" sz="1600" dirty="0" smtClean="0"/>
              <a:t>Agile may limit the paper work (administrative burden for the project team)</a:t>
            </a:r>
            <a:endParaRPr lang="en-GB" sz="1600" dirty="0"/>
          </a:p>
        </p:txBody>
      </p:sp>
    </p:spTree>
    <p:extLst>
      <p:ext uri="{BB962C8B-B14F-4D97-AF65-F5344CB8AC3E}">
        <p14:creationId xmlns:p14="http://schemas.microsoft.com/office/powerpoint/2010/main" val="40584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260648"/>
            <a:ext cx="6408712" cy="2520280"/>
            <a:chOff x="395536" y="260648"/>
            <a:chExt cx="6408712" cy="2520280"/>
          </a:xfrm>
        </p:grpSpPr>
        <p:pic>
          <p:nvPicPr>
            <p:cNvPr id="3" name="Picture 2"/>
            <p:cNvPicPr>
              <a:picLocks noChangeAspect="1"/>
            </p:cNvPicPr>
            <p:nvPr/>
          </p:nvPicPr>
          <p:blipFill>
            <a:blip r:embed="rId3"/>
            <a:stretch>
              <a:fillRect/>
            </a:stretch>
          </p:blipFill>
          <p:spPr>
            <a:xfrm>
              <a:off x="395536" y="260648"/>
              <a:ext cx="2520280" cy="2520280"/>
            </a:xfrm>
            <a:prstGeom prst="rect">
              <a:avLst/>
            </a:prstGeom>
          </p:spPr>
        </p:pic>
        <p:pic>
          <p:nvPicPr>
            <p:cNvPr id="1028" name="Picture 4" descr="The First Digital Camera Was the Size of a Toaster - IEEE Spectr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260648"/>
              <a:ext cx="3168352" cy="2376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539428" y="2738837"/>
            <a:ext cx="5120540" cy="2376388"/>
            <a:chOff x="539428" y="2738837"/>
            <a:chExt cx="5120540" cy="2376388"/>
          </a:xfrm>
        </p:grpSpPr>
        <p:pic>
          <p:nvPicPr>
            <p:cNvPr id="5" name="Picture 4" descr="http://t3.gstatic.com/images?q=tbn:ANd9GcREhIPgiP5xtqrbMFmzfsDyAbT99-s9blp3a9EmIBF00YmrZn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28" y="2738837"/>
              <a:ext cx="2376388" cy="23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http://images.lexmark.com/vgn/files/portal/3_HomeCopierPlus_l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732" y="3068960"/>
              <a:ext cx="2014236" cy="14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526853" y="5085608"/>
            <a:ext cx="82519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dirty="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Some companies can not introduce (their own) innovation!</a:t>
            </a:r>
            <a:endParaRPr kumimoji="0" lang="en-GB" sz="24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528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5143F02-293A-4E7E-813C-9F38DD5306E2}" type="slidenum">
              <a:rPr lang="en-US" altLang="nl-NL" sz="1000" smtClean="0">
                <a:solidFill>
                  <a:srgbClr val="000000"/>
                </a:solidFill>
              </a:rPr>
              <a:pPr>
                <a:spcBef>
                  <a:spcPct val="0"/>
                </a:spcBef>
                <a:buFontTx/>
                <a:buNone/>
              </a:pPr>
              <a:t>30</a:t>
            </a:fld>
            <a:endParaRPr lang="en-US" altLang="nl-NL" sz="1000" smtClean="0">
              <a:solidFill>
                <a:srgbClr val="000000"/>
              </a:solidFill>
            </a:endParaRPr>
          </a:p>
        </p:txBody>
      </p:sp>
      <p:sp>
        <p:nvSpPr>
          <p:cNvPr id="41987"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65163" y="20529"/>
            <a:ext cx="9144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sz="1800" b="1" dirty="0">
                <a:solidFill>
                  <a:srgbClr val="FF0000"/>
                </a:solidFill>
                <a:latin typeface="Arial" charset="0"/>
              </a:rPr>
              <a:t>3</a:t>
            </a:r>
            <a:r>
              <a:rPr lang="nl-NL" sz="1800" b="1" dirty="0" smtClean="0">
                <a:solidFill>
                  <a:srgbClr val="FF0000"/>
                </a:solidFill>
                <a:latin typeface="Arial" charset="0"/>
              </a:rPr>
              <a:t>. </a:t>
            </a:r>
            <a:r>
              <a:rPr lang="nl-NL" sz="1800" b="1" dirty="0" err="1" smtClean="0">
                <a:solidFill>
                  <a:srgbClr val="FF0000"/>
                </a:solidFill>
                <a:latin typeface="Arial" charset="0"/>
              </a:rPr>
              <a:t>Comparing</a:t>
            </a:r>
            <a:r>
              <a:rPr lang="nl-NL" sz="1800" b="1" dirty="0" smtClean="0">
                <a:solidFill>
                  <a:srgbClr val="FF0000"/>
                </a:solidFill>
                <a:latin typeface="Arial" charset="0"/>
              </a:rPr>
              <a:t> Stage-gate </a:t>
            </a:r>
            <a:r>
              <a:rPr lang="nl-NL" sz="1800" b="1" dirty="0" err="1" smtClean="0">
                <a:solidFill>
                  <a:srgbClr val="FF0000"/>
                </a:solidFill>
                <a:latin typeface="Arial" charset="0"/>
              </a:rPr>
              <a:t>and</a:t>
            </a:r>
            <a:r>
              <a:rPr lang="nl-NL" sz="1800" b="1" dirty="0" smtClean="0">
                <a:solidFill>
                  <a:srgbClr val="FF0000"/>
                </a:solidFill>
                <a:latin typeface="Arial" charset="0"/>
              </a:rPr>
              <a:t> Scrum</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graphicFrame>
        <p:nvGraphicFramePr>
          <p:cNvPr id="8" name="Group 81"/>
          <p:cNvGraphicFramePr>
            <a:graphicFrameLocks noGrp="1"/>
          </p:cNvGraphicFramePr>
          <p:nvPr/>
        </p:nvGraphicFramePr>
        <p:xfrm>
          <a:off x="304800" y="5589588"/>
          <a:ext cx="6570664" cy="334964"/>
        </p:xfrm>
        <a:graphic>
          <a:graphicData uri="http://schemas.openxmlformats.org/drawingml/2006/table">
            <a:tbl>
              <a:tblPr/>
              <a:tblGrid>
                <a:gridCol w="1055665">
                  <a:extLst>
                    <a:ext uri="{9D8B030D-6E8A-4147-A177-3AD203B41FA5}">
                      <a16:colId xmlns:a16="http://schemas.microsoft.com/office/drawing/2014/main" val="20000"/>
                    </a:ext>
                  </a:extLst>
                </a:gridCol>
                <a:gridCol w="1501720">
                  <a:extLst>
                    <a:ext uri="{9D8B030D-6E8A-4147-A177-3AD203B41FA5}">
                      <a16:colId xmlns:a16="http://schemas.microsoft.com/office/drawing/2014/main" val="20001"/>
                    </a:ext>
                  </a:extLst>
                </a:gridCol>
                <a:gridCol w="1133306">
                  <a:extLst>
                    <a:ext uri="{9D8B030D-6E8A-4147-A177-3AD203B41FA5}">
                      <a16:colId xmlns:a16="http://schemas.microsoft.com/office/drawing/2014/main" val="20002"/>
                    </a:ext>
                  </a:extLst>
                </a:gridCol>
                <a:gridCol w="1295988">
                  <a:extLst>
                    <a:ext uri="{9D8B030D-6E8A-4147-A177-3AD203B41FA5}">
                      <a16:colId xmlns:a16="http://schemas.microsoft.com/office/drawing/2014/main" val="20003"/>
                    </a:ext>
                  </a:extLst>
                </a:gridCol>
                <a:gridCol w="1583985">
                  <a:extLst>
                    <a:ext uri="{9D8B030D-6E8A-4147-A177-3AD203B41FA5}">
                      <a16:colId xmlns:a16="http://schemas.microsoft.com/office/drawing/2014/main" val="20004"/>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1 Intro</a:t>
                      </a: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2 </a:t>
                      </a:r>
                      <a:r>
                        <a:rPr kumimoji="0" lang="nl-NL" sz="1600" b="0" i="0" u="none" strike="noStrike" cap="none" normalizeH="0" baseline="0" dirty="0" err="1" smtClean="0">
                          <a:ln>
                            <a:noFill/>
                          </a:ln>
                          <a:solidFill>
                            <a:schemeClr val="tx1"/>
                          </a:solidFill>
                          <a:effectLst/>
                          <a:latin typeface="Tahoma" pitchFamily="34" charset="0"/>
                        </a:rPr>
                        <a:t>Braidlock</a:t>
                      </a:r>
                      <a:endParaRPr kumimoji="0" lang="nl-NL" sz="1600" b="0" i="0" u="none" strike="noStrike" cap="none" normalizeH="0" baseline="0" dirty="0" smtClean="0">
                        <a:ln>
                          <a:noFill/>
                        </a:ln>
                        <a:solidFill>
                          <a:schemeClr val="tx1"/>
                        </a:solidFill>
                        <a:effectLst/>
                        <a:latin typeface="Tahoma" pitchFamily="34" charset="0"/>
                      </a:endParaRP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3 Project</a:t>
                      </a:r>
                    </a:p>
                  </a:txBody>
                  <a:tcPr marL="91429" marR="91429" marT="45562" marB="45562" horzOverflow="overflow">
                    <a:lnL>
                      <a:noFill/>
                    </a:lnL>
                    <a:lnR>
                      <a:noFill/>
                    </a:lnR>
                    <a:lnT cap="flat">
                      <a:noFill/>
                    </a:lnT>
                    <a:lnB cap="flat">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4 Portfolio</a:t>
                      </a:r>
                    </a:p>
                  </a:txBody>
                  <a:tcPr marL="91429" marR="91429"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5 </a:t>
                      </a:r>
                      <a:r>
                        <a:rPr kumimoji="0" lang="nl-NL" sz="1600" b="0" i="0" u="none" strike="noStrike" cap="none" normalizeH="0" baseline="0" dirty="0" err="1" smtClean="0">
                          <a:ln>
                            <a:noFill/>
                          </a:ln>
                          <a:solidFill>
                            <a:schemeClr val="tx1"/>
                          </a:solidFill>
                          <a:effectLst/>
                          <a:latin typeface="Tahoma" pitchFamily="34" charset="0"/>
                        </a:rPr>
                        <a:t>Evolution</a:t>
                      </a:r>
                      <a:r>
                        <a:rPr kumimoji="0" lang="nl-NL" sz="1600" b="0" i="0" u="none" strike="noStrike" cap="none" normalizeH="0" baseline="0" dirty="0" smtClean="0">
                          <a:ln>
                            <a:noFill/>
                          </a:ln>
                          <a:solidFill>
                            <a:schemeClr val="tx1"/>
                          </a:solidFill>
                          <a:effectLst/>
                          <a:latin typeface="Tahoma" pitchFamily="34" charset="0"/>
                        </a:rPr>
                        <a:t>  </a:t>
                      </a:r>
                    </a:p>
                  </a:txBody>
                  <a:tcPr marL="91429" marR="91429" marT="45562" marB="45562" horzOverflow="overflow">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81529826"/>
              </p:ext>
            </p:extLst>
          </p:nvPr>
        </p:nvGraphicFramePr>
        <p:xfrm>
          <a:off x="665162" y="1052513"/>
          <a:ext cx="8011293" cy="5458588"/>
        </p:xfrm>
        <a:graphic>
          <a:graphicData uri="http://schemas.openxmlformats.org/drawingml/2006/table">
            <a:tbl>
              <a:tblPr firstRow="1" bandRow="1">
                <a:tableStyleId>{5C22544A-7EE6-4342-B048-85BDC9FD1C3A}</a:tableStyleId>
              </a:tblPr>
              <a:tblGrid>
                <a:gridCol w="1458566">
                  <a:extLst>
                    <a:ext uri="{9D8B030D-6E8A-4147-A177-3AD203B41FA5}">
                      <a16:colId xmlns:a16="http://schemas.microsoft.com/office/drawing/2014/main" val="20000"/>
                    </a:ext>
                  </a:extLst>
                </a:gridCol>
                <a:gridCol w="3496176">
                  <a:extLst>
                    <a:ext uri="{9D8B030D-6E8A-4147-A177-3AD203B41FA5}">
                      <a16:colId xmlns:a16="http://schemas.microsoft.com/office/drawing/2014/main" val="20001"/>
                    </a:ext>
                  </a:extLst>
                </a:gridCol>
                <a:gridCol w="3056551">
                  <a:extLst>
                    <a:ext uri="{9D8B030D-6E8A-4147-A177-3AD203B41FA5}">
                      <a16:colId xmlns:a16="http://schemas.microsoft.com/office/drawing/2014/main" val="20002"/>
                    </a:ext>
                  </a:extLst>
                </a:gridCol>
              </a:tblGrid>
              <a:tr h="349988">
                <a:tc>
                  <a:txBody>
                    <a:bodyPr/>
                    <a:lstStyle/>
                    <a:p>
                      <a:endParaRPr lang="nl-NL" sz="1800" dirty="0"/>
                    </a:p>
                  </a:txBody>
                  <a:tcPr marL="91432" marR="91432" marT="45717" marB="45717"/>
                </a:tc>
                <a:tc>
                  <a:txBody>
                    <a:bodyPr/>
                    <a:lstStyle/>
                    <a:p>
                      <a:r>
                        <a:rPr lang="en-GB" sz="1800" dirty="0" smtClean="0"/>
                        <a:t>Stage-gate</a:t>
                      </a:r>
                      <a:endParaRPr lang="nl-NL" sz="1800" dirty="0"/>
                    </a:p>
                  </a:txBody>
                  <a:tcPr marL="91432" marR="91432" marT="45717" marB="45717"/>
                </a:tc>
                <a:tc>
                  <a:txBody>
                    <a:bodyPr/>
                    <a:lstStyle/>
                    <a:p>
                      <a:r>
                        <a:rPr lang="en-GB" sz="1800" dirty="0" smtClean="0"/>
                        <a:t>Scrum</a:t>
                      </a:r>
                      <a:endParaRPr lang="nl-NL" sz="1800" dirty="0"/>
                    </a:p>
                  </a:txBody>
                  <a:tcPr marL="91432" marR="91432" marT="45717" marB="45717"/>
                </a:tc>
                <a:extLst>
                  <a:ext uri="{0D108BD9-81ED-4DB2-BD59-A6C34878D82A}">
                    <a16:rowId xmlns:a16="http://schemas.microsoft.com/office/drawing/2014/main" val="10000"/>
                  </a:ext>
                </a:extLst>
              </a:tr>
              <a:tr h="282541">
                <a:tc>
                  <a:txBody>
                    <a:bodyPr/>
                    <a:lstStyle/>
                    <a:p>
                      <a:r>
                        <a:rPr lang="nl-NL" sz="1200" dirty="0" err="1" smtClean="0"/>
                        <a:t>Starting</a:t>
                      </a:r>
                      <a:r>
                        <a:rPr lang="nl-NL" sz="1200" dirty="0" smtClean="0"/>
                        <a:t> </a:t>
                      </a:r>
                      <a:r>
                        <a:rPr lang="nl-NL" sz="1200" dirty="0" err="1" smtClean="0"/>
                        <a:t>conditions</a:t>
                      </a:r>
                      <a:endParaRPr lang="nl-NL" sz="1200" dirty="0"/>
                    </a:p>
                  </a:txBody>
                  <a:tcPr marL="91432" marR="91432" marT="45717" marB="45717"/>
                </a:tc>
                <a:tc>
                  <a:txBody>
                    <a:bodyPr/>
                    <a:lstStyle/>
                    <a:p>
                      <a:r>
                        <a:rPr lang="nl-NL" sz="1200" dirty="0" err="1" smtClean="0"/>
                        <a:t>Innovation</a:t>
                      </a:r>
                      <a:r>
                        <a:rPr lang="nl-NL" sz="1200" dirty="0" smtClean="0"/>
                        <a:t> </a:t>
                      </a:r>
                      <a:r>
                        <a:rPr lang="nl-NL" sz="1200" dirty="0" err="1" smtClean="0"/>
                        <a:t>requirements</a:t>
                      </a:r>
                      <a:r>
                        <a:rPr lang="nl-NL" sz="1200" dirty="0" smtClean="0"/>
                        <a:t> are </a:t>
                      </a:r>
                      <a:r>
                        <a:rPr lang="nl-NL" sz="1200" dirty="0" err="1" smtClean="0"/>
                        <a:t>know</a:t>
                      </a:r>
                      <a:r>
                        <a:rPr lang="nl-NL" sz="1200" dirty="0" smtClean="0"/>
                        <a:t> </a:t>
                      </a:r>
                      <a:r>
                        <a:rPr lang="nl-NL" sz="1200" dirty="0" err="1" smtClean="0"/>
                        <a:t>upfront</a:t>
                      </a:r>
                      <a:endParaRPr lang="nl-NL" sz="1200" dirty="0"/>
                    </a:p>
                  </a:txBody>
                  <a:tcPr marL="91432" marR="91432" marT="45717" marB="45717"/>
                </a:tc>
                <a:tc>
                  <a:txBody>
                    <a:bodyPr/>
                    <a:lstStyle/>
                    <a:p>
                      <a:r>
                        <a:rPr lang="nl-NL" sz="1200" dirty="0" err="1" smtClean="0"/>
                        <a:t>Requirements</a:t>
                      </a:r>
                      <a:r>
                        <a:rPr lang="nl-NL" sz="1200" dirty="0" smtClean="0"/>
                        <a:t> are </a:t>
                      </a:r>
                      <a:r>
                        <a:rPr lang="nl-NL" sz="1200" dirty="0" err="1" smtClean="0"/>
                        <a:t>not</a:t>
                      </a:r>
                      <a:r>
                        <a:rPr lang="nl-NL" sz="1200" dirty="0" smtClean="0"/>
                        <a:t> (</a:t>
                      </a:r>
                      <a:r>
                        <a:rPr lang="nl-NL" sz="1200" dirty="0" err="1" smtClean="0"/>
                        <a:t>all</a:t>
                      </a:r>
                      <a:r>
                        <a:rPr lang="nl-NL" sz="1200" dirty="0" smtClean="0"/>
                        <a:t>) </a:t>
                      </a:r>
                      <a:r>
                        <a:rPr lang="nl-NL" sz="1200" dirty="0" err="1" smtClean="0"/>
                        <a:t>known</a:t>
                      </a:r>
                      <a:r>
                        <a:rPr lang="nl-NL" sz="1200" dirty="0" smtClean="0"/>
                        <a:t> </a:t>
                      </a:r>
                      <a:r>
                        <a:rPr lang="nl-NL" sz="1200" dirty="0" err="1" smtClean="0"/>
                        <a:t>upfront</a:t>
                      </a:r>
                      <a:r>
                        <a:rPr lang="nl-NL" sz="1200" dirty="0" smtClean="0"/>
                        <a:t>.</a:t>
                      </a:r>
                      <a:endParaRPr lang="nl-NL" sz="1200" dirty="0"/>
                    </a:p>
                  </a:txBody>
                  <a:tcPr marL="91432" marR="91432" marT="45717" marB="45717"/>
                </a:tc>
                <a:extLst>
                  <a:ext uri="{0D108BD9-81ED-4DB2-BD59-A6C34878D82A}">
                    <a16:rowId xmlns:a16="http://schemas.microsoft.com/office/drawing/2014/main" val="2781263965"/>
                  </a:ext>
                </a:extLst>
              </a:tr>
              <a:tr h="282541">
                <a:tc>
                  <a:txBody>
                    <a:bodyPr/>
                    <a:lstStyle/>
                    <a:p>
                      <a:endParaRPr lang="nl-NL" sz="1200" dirty="0"/>
                    </a:p>
                  </a:txBody>
                  <a:tcPr marL="91432" marR="91432" marT="45717" marB="45717"/>
                </a:tc>
                <a:tc>
                  <a:txBody>
                    <a:bodyPr/>
                    <a:lstStyle/>
                    <a:p>
                      <a:r>
                        <a:rPr lang="nl-NL" sz="1200" dirty="0" err="1" smtClean="0"/>
                        <a:t>Innovation</a:t>
                      </a:r>
                      <a:r>
                        <a:rPr lang="nl-NL" sz="1200" baseline="0" dirty="0" smtClean="0"/>
                        <a:t> </a:t>
                      </a:r>
                      <a:r>
                        <a:rPr lang="nl-NL" sz="1200" baseline="0" dirty="0" err="1" smtClean="0"/>
                        <a:t>can</a:t>
                      </a:r>
                      <a:r>
                        <a:rPr lang="nl-NL" sz="1200" baseline="0" dirty="0" smtClean="0"/>
                        <a:t> </a:t>
                      </a:r>
                      <a:r>
                        <a:rPr lang="nl-NL" sz="1200" baseline="0" dirty="0" err="1" smtClean="0"/>
                        <a:t>be</a:t>
                      </a:r>
                      <a:r>
                        <a:rPr lang="nl-NL" sz="1200" baseline="0" dirty="0" smtClean="0"/>
                        <a:t> </a:t>
                      </a:r>
                      <a:r>
                        <a:rPr lang="nl-NL" sz="1200" baseline="0" dirty="0" err="1" smtClean="0"/>
                        <a:t>both</a:t>
                      </a:r>
                      <a:r>
                        <a:rPr lang="nl-NL" sz="1200" baseline="0" dirty="0" smtClean="0"/>
                        <a:t> </a:t>
                      </a:r>
                      <a:r>
                        <a:rPr lang="nl-NL" sz="1200" baseline="0" dirty="0" err="1" smtClean="0"/>
                        <a:t>modular</a:t>
                      </a:r>
                      <a:r>
                        <a:rPr lang="nl-NL" sz="1200" baseline="0" dirty="0" smtClean="0"/>
                        <a:t> or </a:t>
                      </a:r>
                      <a:r>
                        <a:rPr lang="nl-NL" sz="1200" baseline="0" dirty="0" err="1" smtClean="0"/>
                        <a:t>can</a:t>
                      </a:r>
                      <a:r>
                        <a:rPr lang="nl-NL" sz="1200" baseline="0" dirty="0" smtClean="0"/>
                        <a:t> </a:t>
                      </a:r>
                      <a:r>
                        <a:rPr lang="nl-NL" sz="1200" baseline="0" dirty="0" err="1" smtClean="0"/>
                        <a:t>be</a:t>
                      </a:r>
                      <a:r>
                        <a:rPr lang="nl-NL" sz="1200" baseline="0" dirty="0" smtClean="0"/>
                        <a:t> </a:t>
                      </a:r>
                      <a:r>
                        <a:rPr lang="nl-NL" sz="1200" baseline="0" dirty="0" err="1" smtClean="0"/>
                        <a:t>one</a:t>
                      </a:r>
                      <a:r>
                        <a:rPr lang="nl-NL" sz="1200" baseline="0" dirty="0" smtClean="0"/>
                        <a:t> coherent system (without </a:t>
                      </a:r>
                      <a:r>
                        <a:rPr lang="nl-NL" sz="1200" baseline="0" dirty="0" err="1" smtClean="0"/>
                        <a:t>clear</a:t>
                      </a:r>
                      <a:r>
                        <a:rPr lang="nl-NL" sz="1200" baseline="0" dirty="0" smtClean="0"/>
                        <a:t> modules/</a:t>
                      </a:r>
                      <a:r>
                        <a:rPr lang="nl-NL" sz="1200" baseline="0" dirty="0" err="1" smtClean="0"/>
                        <a:t>parts</a:t>
                      </a:r>
                      <a:r>
                        <a:rPr lang="nl-NL" sz="1200" baseline="0" dirty="0" smtClean="0"/>
                        <a:t>)</a:t>
                      </a:r>
                      <a:endParaRPr lang="nl-NL" sz="1200" dirty="0"/>
                    </a:p>
                  </a:txBody>
                  <a:tcPr marL="91432" marR="91432" marT="45717" marB="45717"/>
                </a:tc>
                <a:tc>
                  <a:txBody>
                    <a:bodyPr/>
                    <a:lstStyle/>
                    <a:p>
                      <a:r>
                        <a:rPr lang="nl-NL" sz="1200" dirty="0" err="1" smtClean="0"/>
                        <a:t>Innovation</a:t>
                      </a:r>
                      <a:r>
                        <a:rPr lang="nl-NL" sz="1200" dirty="0" smtClean="0"/>
                        <a:t> </a:t>
                      </a:r>
                      <a:r>
                        <a:rPr lang="nl-NL" sz="1200" dirty="0" err="1" smtClean="0"/>
                        <a:t>needs</a:t>
                      </a:r>
                      <a:r>
                        <a:rPr lang="nl-NL" sz="1200" dirty="0" smtClean="0"/>
                        <a:t> </a:t>
                      </a:r>
                      <a:r>
                        <a:rPr lang="nl-NL" sz="1200" dirty="0" err="1" smtClean="0"/>
                        <a:t>to</a:t>
                      </a:r>
                      <a:r>
                        <a:rPr lang="nl-NL" sz="1200" dirty="0" smtClean="0"/>
                        <a:t> </a:t>
                      </a:r>
                      <a:r>
                        <a:rPr lang="nl-NL" sz="1200" dirty="0" err="1" smtClean="0"/>
                        <a:t>be</a:t>
                      </a:r>
                      <a:r>
                        <a:rPr lang="nl-NL" sz="1200" dirty="0" smtClean="0"/>
                        <a:t> </a:t>
                      </a:r>
                      <a:r>
                        <a:rPr lang="nl-NL" sz="1200" dirty="0" err="1" smtClean="0"/>
                        <a:t>modular</a:t>
                      </a:r>
                      <a:r>
                        <a:rPr lang="nl-NL" sz="1200" dirty="0" smtClean="0"/>
                        <a:t> or </a:t>
                      </a:r>
                      <a:r>
                        <a:rPr lang="nl-NL" sz="1200" dirty="0" err="1" smtClean="0"/>
                        <a:t>can</a:t>
                      </a:r>
                      <a:r>
                        <a:rPr lang="nl-NL" sz="1200" dirty="0" smtClean="0"/>
                        <a:t> </a:t>
                      </a:r>
                      <a:r>
                        <a:rPr lang="nl-NL" sz="1200" dirty="0" err="1" smtClean="0"/>
                        <a:t>be</a:t>
                      </a:r>
                      <a:r>
                        <a:rPr lang="nl-NL" sz="1200" dirty="0" smtClean="0"/>
                        <a:t> split up in </a:t>
                      </a:r>
                      <a:r>
                        <a:rPr lang="nl-NL" sz="1200" dirty="0" err="1" smtClean="0"/>
                        <a:t>parts</a:t>
                      </a:r>
                      <a:r>
                        <a:rPr lang="nl-NL" sz="1200" dirty="0" smtClean="0"/>
                        <a:t>.</a:t>
                      </a:r>
                      <a:endParaRPr lang="nl-NL" sz="1200" dirty="0"/>
                    </a:p>
                  </a:txBody>
                  <a:tcPr marL="91432" marR="91432" marT="45717" marB="45717"/>
                </a:tc>
                <a:extLst>
                  <a:ext uri="{0D108BD9-81ED-4DB2-BD59-A6C34878D82A}">
                    <a16:rowId xmlns:a16="http://schemas.microsoft.com/office/drawing/2014/main" val="3975815454"/>
                  </a:ext>
                </a:extLst>
              </a:tr>
              <a:tr h="1121944">
                <a:tc>
                  <a:txBody>
                    <a:bodyPr/>
                    <a:lstStyle/>
                    <a:p>
                      <a:r>
                        <a:rPr lang="en-GB" sz="1200" dirty="0" smtClean="0"/>
                        <a:t>Evolution of idea /concept during</a:t>
                      </a:r>
                      <a:r>
                        <a:rPr lang="en-GB" sz="1200" baseline="0" dirty="0" smtClean="0"/>
                        <a:t> process</a:t>
                      </a:r>
                      <a:endParaRPr lang="nl-NL" sz="1200" dirty="0"/>
                    </a:p>
                  </a:txBody>
                  <a:tcPr marL="91432" marR="91432" marT="45717" marB="45717"/>
                </a:tc>
                <a:tc>
                  <a:txBody>
                    <a:bodyPr/>
                    <a:lstStyle/>
                    <a:p>
                      <a:r>
                        <a:rPr lang="en-GB" sz="1200" dirty="0" smtClean="0"/>
                        <a:t>Selection (selection is possible using the known requirements): From many ideas to one product; Growth: Ideas cover almost all aspects, these aspects are elaborated over time</a:t>
                      </a:r>
                      <a:r>
                        <a:rPr lang="en-GB" sz="1200" baseline="0" dirty="0" smtClean="0"/>
                        <a:t> (all parts from the beginning) for the selected ideas/concepts/product variants.</a:t>
                      </a:r>
                      <a:endParaRPr lang="nl-NL" sz="1200" dirty="0"/>
                    </a:p>
                  </a:txBody>
                  <a:tcPr marL="91432" marR="91432" marT="45717" marB="45717"/>
                </a:tc>
                <a:tc>
                  <a:txBody>
                    <a:bodyPr/>
                    <a:lstStyle/>
                    <a:p>
                      <a:r>
                        <a:rPr lang="en-GB" sz="1200" dirty="0" smtClean="0"/>
                        <a:t>Selection is now hardly possible because selection criteria (requirements)</a:t>
                      </a:r>
                      <a:r>
                        <a:rPr lang="en-GB" sz="1200" baseline="0" dirty="0" smtClean="0"/>
                        <a:t> are not known;</a:t>
                      </a:r>
                      <a:endParaRPr lang="en-GB" sz="1200" dirty="0" smtClean="0"/>
                    </a:p>
                    <a:p>
                      <a:r>
                        <a:rPr lang="en-GB" sz="1200" dirty="0" smtClean="0"/>
                        <a:t>Growth: From module completed to next module (part after part). </a:t>
                      </a:r>
                    </a:p>
                    <a:p>
                      <a:endParaRPr lang="nl-NL" sz="1200" dirty="0"/>
                    </a:p>
                  </a:txBody>
                  <a:tcPr marL="91432" marR="91432" marT="45717" marB="45717"/>
                </a:tc>
                <a:extLst>
                  <a:ext uri="{0D108BD9-81ED-4DB2-BD59-A6C34878D82A}">
                    <a16:rowId xmlns:a16="http://schemas.microsoft.com/office/drawing/2014/main" val="10001"/>
                  </a:ext>
                </a:extLst>
              </a:tr>
              <a:tr h="431513">
                <a:tc>
                  <a:txBody>
                    <a:bodyPr/>
                    <a:lstStyle/>
                    <a:p>
                      <a:r>
                        <a:rPr lang="en-GB" sz="1200" dirty="0" smtClean="0"/>
                        <a:t>Structure project</a:t>
                      </a:r>
                      <a:endParaRPr lang="nl-NL" sz="1200" dirty="0"/>
                    </a:p>
                  </a:txBody>
                  <a:tcPr marL="91432" marR="91432" marT="45717" marB="45717"/>
                </a:tc>
                <a:tc>
                  <a:txBody>
                    <a:bodyPr/>
                    <a:lstStyle/>
                    <a:p>
                      <a:r>
                        <a:rPr lang="en-GB" sz="1200" dirty="0" smtClean="0"/>
                        <a:t>Linear stages with gates.</a:t>
                      </a:r>
                    </a:p>
                    <a:p>
                      <a:r>
                        <a:rPr lang="en-GB" sz="1200" dirty="0" smtClean="0"/>
                        <a:t>(The more specified upfront, the more activities can be scheduled in parallel)</a:t>
                      </a:r>
                      <a:endParaRPr lang="nl-NL" sz="1200" dirty="0"/>
                    </a:p>
                  </a:txBody>
                  <a:tcPr marL="91432" marR="91432" marT="45717" marB="45717"/>
                </a:tc>
                <a:tc>
                  <a:txBody>
                    <a:bodyPr/>
                    <a:lstStyle/>
                    <a:p>
                      <a:r>
                        <a:rPr lang="en-GB" sz="1200" dirty="0" smtClean="0"/>
                        <a:t>Development of modules in cycles or</a:t>
                      </a:r>
                      <a:r>
                        <a:rPr lang="en-GB" sz="1200" baseline="0" dirty="0" smtClean="0"/>
                        <a:t> “sub-projects”.</a:t>
                      </a:r>
                      <a:endParaRPr lang="nl-NL" sz="1200" dirty="0"/>
                    </a:p>
                  </a:txBody>
                  <a:tcPr marL="91432" marR="91432" marT="45717" marB="45717"/>
                </a:tc>
                <a:extLst>
                  <a:ext uri="{0D108BD9-81ED-4DB2-BD59-A6C34878D82A}">
                    <a16:rowId xmlns:a16="http://schemas.microsoft.com/office/drawing/2014/main" val="10002"/>
                  </a:ext>
                </a:extLst>
              </a:tr>
              <a:tr h="604121">
                <a:tc>
                  <a:txBody>
                    <a:bodyPr/>
                    <a:lstStyle/>
                    <a:p>
                      <a:r>
                        <a:rPr lang="nl-NL" sz="1200" dirty="0" err="1" smtClean="0"/>
                        <a:t>Organization</a:t>
                      </a:r>
                      <a:endParaRPr lang="nl-NL" sz="1200" dirty="0"/>
                    </a:p>
                  </a:txBody>
                  <a:tcPr marL="91432" marR="91432" marT="45717" marB="45717"/>
                </a:tc>
                <a:tc>
                  <a:txBody>
                    <a:bodyPr/>
                    <a:lstStyle/>
                    <a:p>
                      <a:r>
                        <a:rPr lang="en-GB" sz="1200" dirty="0" smtClean="0"/>
                        <a:t>Management (gates), project leader and team (in stages)</a:t>
                      </a:r>
                      <a:endParaRPr lang="nl-NL" sz="1200" dirty="0"/>
                    </a:p>
                  </a:txBody>
                  <a:tcPr marL="91432" marR="91432" marT="45717" marB="45717"/>
                </a:tc>
                <a:tc>
                  <a:txBody>
                    <a:bodyPr/>
                    <a:lstStyle/>
                    <a:p>
                      <a:r>
                        <a:rPr lang="en-GB" sz="1200" dirty="0" smtClean="0"/>
                        <a:t>Scrum master and team members (self-directed), customer/problem-owner</a:t>
                      </a:r>
                      <a:r>
                        <a:rPr lang="en-GB" sz="1200" baseline="0" dirty="0" smtClean="0"/>
                        <a:t> (after 30 days).</a:t>
                      </a:r>
                      <a:endParaRPr lang="nl-NL" sz="1200" dirty="0"/>
                    </a:p>
                  </a:txBody>
                  <a:tcPr marL="91432" marR="91432" marT="45717" marB="45717"/>
                </a:tc>
                <a:extLst>
                  <a:ext uri="{0D108BD9-81ED-4DB2-BD59-A6C34878D82A}">
                    <a16:rowId xmlns:a16="http://schemas.microsoft.com/office/drawing/2014/main" val="10003"/>
                  </a:ext>
                </a:extLst>
              </a:tr>
              <a:tr h="604121">
                <a:tc>
                  <a:txBody>
                    <a:bodyPr/>
                    <a:lstStyle/>
                    <a:p>
                      <a:r>
                        <a:rPr lang="en-GB" sz="1200" dirty="0" smtClean="0"/>
                        <a:t>Process</a:t>
                      </a:r>
                      <a:endParaRPr lang="nl-NL" sz="1200" dirty="0"/>
                    </a:p>
                  </a:txBody>
                  <a:tcPr marL="91432" marR="91432" marT="45717" marB="45717"/>
                </a:tc>
                <a:tc>
                  <a:txBody>
                    <a:bodyPr/>
                    <a:lstStyle/>
                    <a:p>
                      <a:r>
                        <a:rPr lang="en-GB" sz="1200" dirty="0" smtClean="0"/>
                        <a:t>No prescribed rhythm (plan-dependent)</a:t>
                      </a:r>
                    </a:p>
                    <a:p>
                      <a:r>
                        <a:rPr lang="en-GB" sz="1200" dirty="0" smtClean="0"/>
                        <a:t>(process is specified in terms of results</a:t>
                      </a:r>
                      <a:r>
                        <a:rPr lang="en-GB" sz="1200" baseline="0" dirty="0" smtClean="0"/>
                        <a:t> per phase yet timing depends on project plan)</a:t>
                      </a:r>
                      <a:endParaRPr lang="nl-NL" sz="1200" dirty="0"/>
                    </a:p>
                  </a:txBody>
                  <a:tcPr marL="91432" marR="91432" marT="45717" marB="4571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Daily rhythm,</a:t>
                      </a:r>
                      <a:r>
                        <a:rPr lang="en-GB" sz="1200" baseline="0" dirty="0" smtClean="0"/>
                        <a:t> 30-day (month) rhythm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t>(process rhythm helps to deal with uncertainty)</a:t>
                      </a:r>
                      <a:endParaRPr lang="nl-NL" sz="1200" dirty="0"/>
                    </a:p>
                  </a:txBody>
                  <a:tcPr marL="91432" marR="91432" marT="45717" marB="45717"/>
                </a:tc>
                <a:extLst>
                  <a:ext uri="{0D108BD9-81ED-4DB2-BD59-A6C34878D82A}">
                    <a16:rowId xmlns:a16="http://schemas.microsoft.com/office/drawing/2014/main" val="10004"/>
                  </a:ext>
                </a:extLst>
              </a:tr>
              <a:tr h="615868">
                <a:tc>
                  <a:txBody>
                    <a:bodyPr/>
                    <a:lstStyle/>
                    <a:p>
                      <a:r>
                        <a:rPr lang="en-GB" sz="1200" dirty="0" smtClean="0"/>
                        <a:t>Flexibility</a:t>
                      </a:r>
                      <a:endParaRPr lang="nl-NL" sz="1200" dirty="0"/>
                    </a:p>
                  </a:txBody>
                  <a:tcPr marL="91432" marR="91432" marT="45717" marB="45717"/>
                </a:tc>
                <a:tc>
                  <a:txBody>
                    <a:bodyPr/>
                    <a:lstStyle/>
                    <a:p>
                      <a:r>
                        <a:rPr lang="en-GB" sz="1200" dirty="0" smtClean="0"/>
                        <a:t>Overall plan is created upfront,</a:t>
                      </a:r>
                      <a:r>
                        <a:rPr lang="en-GB" sz="1200" baseline="0" dirty="0" smtClean="0"/>
                        <a:t> (limited) changes are possible after each stage.</a:t>
                      </a:r>
                      <a:endParaRPr lang="nl-NL" sz="1200" dirty="0"/>
                    </a:p>
                  </a:txBody>
                  <a:tcPr marL="91432" marR="91432" marT="45717" marB="45717"/>
                </a:tc>
                <a:tc>
                  <a:txBody>
                    <a:bodyPr/>
                    <a:lstStyle/>
                    <a:p>
                      <a:r>
                        <a:rPr lang="en-GB" sz="1200" dirty="0" smtClean="0"/>
                        <a:t>Plan is made per run of 30 days.</a:t>
                      </a:r>
                    </a:p>
                    <a:p>
                      <a:r>
                        <a:rPr lang="en-GB" sz="1200" dirty="0" smtClean="0"/>
                        <a:t>Changes and</a:t>
                      </a:r>
                      <a:r>
                        <a:rPr lang="en-GB" sz="1200" baseline="0" dirty="0" smtClean="0"/>
                        <a:t> new insights are welcomed and searched for.</a:t>
                      </a:r>
                      <a:endParaRPr lang="nl-NL" sz="1200" dirty="0"/>
                    </a:p>
                  </a:txBody>
                  <a:tcPr marL="91432" marR="91432" marT="45717" marB="45717"/>
                </a:tc>
                <a:extLst>
                  <a:ext uri="{0D108BD9-81ED-4DB2-BD59-A6C34878D82A}">
                    <a16:rowId xmlns:a16="http://schemas.microsoft.com/office/drawing/2014/main" val="10005"/>
                  </a:ext>
                </a:extLst>
              </a:tr>
              <a:tr h="604089">
                <a:tc>
                  <a:txBody>
                    <a:bodyPr/>
                    <a:lstStyle/>
                    <a:p>
                      <a:r>
                        <a:rPr lang="en-GB" sz="1200" dirty="0" smtClean="0"/>
                        <a:t>Implementation</a:t>
                      </a:r>
                      <a:endParaRPr lang="nl-NL" sz="1200" dirty="0"/>
                    </a:p>
                  </a:txBody>
                  <a:tcPr marL="91432" marR="91432" marT="45717" marB="45717"/>
                </a:tc>
                <a:tc>
                  <a:txBody>
                    <a:bodyPr/>
                    <a:lstStyle/>
                    <a:p>
                      <a:r>
                        <a:rPr lang="en-GB" sz="1200" dirty="0" smtClean="0"/>
                        <a:t>Implementation is at</a:t>
                      </a:r>
                      <a:r>
                        <a:rPr lang="en-GB" sz="1200" baseline="0" dirty="0" smtClean="0"/>
                        <a:t> the end with handover.</a:t>
                      </a:r>
                      <a:endParaRPr lang="nl-NL" sz="1200" dirty="0"/>
                    </a:p>
                  </a:txBody>
                  <a:tcPr marL="91432" marR="91432" marT="45717" marB="45717"/>
                </a:tc>
                <a:tc>
                  <a:txBody>
                    <a:bodyPr/>
                    <a:lstStyle/>
                    <a:p>
                      <a:r>
                        <a:rPr lang="en-GB" sz="1200" dirty="0" smtClean="0"/>
                        <a:t>Implementation can be done</a:t>
                      </a:r>
                      <a:r>
                        <a:rPr lang="en-GB" sz="1200" baseline="0" dirty="0" smtClean="0"/>
                        <a:t> per module.</a:t>
                      </a:r>
                      <a:endParaRPr lang="nl-NL" sz="1200" dirty="0"/>
                    </a:p>
                  </a:txBody>
                  <a:tcPr marL="91432" marR="91432" marT="45717" marB="4571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241573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5143F02-293A-4E7E-813C-9F38DD5306E2}" type="slidenum">
              <a:rPr lang="en-US" altLang="nl-NL" sz="1000" smtClean="0">
                <a:solidFill>
                  <a:srgbClr val="000000"/>
                </a:solidFill>
              </a:rPr>
              <a:pPr>
                <a:spcBef>
                  <a:spcPct val="0"/>
                </a:spcBef>
                <a:buFontTx/>
                <a:buNone/>
              </a:pPr>
              <a:t>31</a:t>
            </a:fld>
            <a:endParaRPr lang="en-US" altLang="nl-NL" sz="1000" smtClean="0">
              <a:solidFill>
                <a:srgbClr val="000000"/>
              </a:solidFill>
            </a:endParaRPr>
          </a:p>
        </p:txBody>
      </p:sp>
      <p:sp>
        <p:nvSpPr>
          <p:cNvPr id="41987"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65163" y="20529"/>
            <a:ext cx="9144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sz="1800" b="1" dirty="0">
                <a:solidFill>
                  <a:srgbClr val="FF0000"/>
                </a:solidFill>
                <a:latin typeface="Arial" charset="0"/>
              </a:rPr>
              <a:t>3</a:t>
            </a:r>
            <a:r>
              <a:rPr lang="nl-NL" sz="1800" b="1" dirty="0" smtClean="0">
                <a:solidFill>
                  <a:srgbClr val="FF0000"/>
                </a:solidFill>
                <a:latin typeface="Arial" charset="0"/>
              </a:rPr>
              <a:t>. </a:t>
            </a:r>
            <a:r>
              <a:rPr lang="nl-NL" sz="1800" b="1" dirty="0" err="1" smtClean="0">
                <a:solidFill>
                  <a:srgbClr val="FF0000"/>
                </a:solidFill>
                <a:latin typeface="Arial" charset="0"/>
              </a:rPr>
              <a:t>Comparing</a:t>
            </a:r>
            <a:r>
              <a:rPr lang="nl-NL" sz="1800" b="1" dirty="0" smtClean="0">
                <a:solidFill>
                  <a:srgbClr val="FF0000"/>
                </a:solidFill>
                <a:latin typeface="Arial" charset="0"/>
              </a:rPr>
              <a:t> Stage-gate </a:t>
            </a:r>
            <a:r>
              <a:rPr lang="nl-NL" sz="1800" b="1" dirty="0" err="1" smtClean="0">
                <a:solidFill>
                  <a:srgbClr val="FF0000"/>
                </a:solidFill>
                <a:latin typeface="Arial" charset="0"/>
              </a:rPr>
              <a:t>and</a:t>
            </a:r>
            <a:r>
              <a:rPr lang="nl-NL" sz="1800" b="1" dirty="0" smtClean="0">
                <a:solidFill>
                  <a:srgbClr val="FF0000"/>
                </a:solidFill>
                <a:latin typeface="Arial" charset="0"/>
              </a:rPr>
              <a:t> Scrum</a:t>
            </a: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graphicFrame>
        <p:nvGraphicFramePr>
          <p:cNvPr id="8" name="Group 81"/>
          <p:cNvGraphicFramePr>
            <a:graphicFrameLocks noGrp="1"/>
          </p:cNvGraphicFramePr>
          <p:nvPr/>
        </p:nvGraphicFramePr>
        <p:xfrm>
          <a:off x="304800" y="5589588"/>
          <a:ext cx="6570664" cy="334964"/>
        </p:xfrm>
        <a:graphic>
          <a:graphicData uri="http://schemas.openxmlformats.org/drawingml/2006/table">
            <a:tbl>
              <a:tblPr/>
              <a:tblGrid>
                <a:gridCol w="1055665">
                  <a:extLst>
                    <a:ext uri="{9D8B030D-6E8A-4147-A177-3AD203B41FA5}">
                      <a16:colId xmlns:a16="http://schemas.microsoft.com/office/drawing/2014/main" val="20000"/>
                    </a:ext>
                  </a:extLst>
                </a:gridCol>
                <a:gridCol w="1501720">
                  <a:extLst>
                    <a:ext uri="{9D8B030D-6E8A-4147-A177-3AD203B41FA5}">
                      <a16:colId xmlns:a16="http://schemas.microsoft.com/office/drawing/2014/main" val="20001"/>
                    </a:ext>
                  </a:extLst>
                </a:gridCol>
                <a:gridCol w="1133306">
                  <a:extLst>
                    <a:ext uri="{9D8B030D-6E8A-4147-A177-3AD203B41FA5}">
                      <a16:colId xmlns:a16="http://schemas.microsoft.com/office/drawing/2014/main" val="20002"/>
                    </a:ext>
                  </a:extLst>
                </a:gridCol>
                <a:gridCol w="1295988">
                  <a:extLst>
                    <a:ext uri="{9D8B030D-6E8A-4147-A177-3AD203B41FA5}">
                      <a16:colId xmlns:a16="http://schemas.microsoft.com/office/drawing/2014/main" val="20003"/>
                    </a:ext>
                  </a:extLst>
                </a:gridCol>
                <a:gridCol w="1583985">
                  <a:extLst>
                    <a:ext uri="{9D8B030D-6E8A-4147-A177-3AD203B41FA5}">
                      <a16:colId xmlns:a16="http://schemas.microsoft.com/office/drawing/2014/main" val="20004"/>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1 Intro</a:t>
                      </a: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2 </a:t>
                      </a:r>
                      <a:r>
                        <a:rPr kumimoji="0" lang="nl-NL" sz="1600" b="0" i="0" u="none" strike="noStrike" cap="none" normalizeH="0" baseline="0" dirty="0" err="1" smtClean="0">
                          <a:ln>
                            <a:noFill/>
                          </a:ln>
                          <a:solidFill>
                            <a:schemeClr val="tx1"/>
                          </a:solidFill>
                          <a:effectLst/>
                          <a:latin typeface="Tahoma" pitchFamily="34" charset="0"/>
                        </a:rPr>
                        <a:t>Braidlock</a:t>
                      </a:r>
                      <a:endParaRPr kumimoji="0" lang="nl-NL" sz="1600" b="0" i="0" u="none" strike="noStrike" cap="none" normalizeH="0" baseline="0" dirty="0" smtClean="0">
                        <a:ln>
                          <a:noFill/>
                        </a:ln>
                        <a:solidFill>
                          <a:schemeClr val="tx1"/>
                        </a:solidFill>
                        <a:effectLst/>
                        <a:latin typeface="Tahoma" pitchFamily="34" charset="0"/>
                      </a:endParaRP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3 Project</a:t>
                      </a:r>
                    </a:p>
                  </a:txBody>
                  <a:tcPr marL="91429" marR="91429" marT="45562" marB="45562" horzOverflow="overflow">
                    <a:lnL>
                      <a:noFill/>
                    </a:lnL>
                    <a:lnR>
                      <a:noFill/>
                    </a:lnR>
                    <a:lnT cap="flat">
                      <a:noFill/>
                    </a:lnT>
                    <a:lnB cap="flat">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4 Portfolio</a:t>
                      </a:r>
                    </a:p>
                  </a:txBody>
                  <a:tcPr marL="91429" marR="91429"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smtClean="0">
                          <a:ln>
                            <a:noFill/>
                          </a:ln>
                          <a:solidFill>
                            <a:schemeClr val="tx1"/>
                          </a:solidFill>
                          <a:effectLst/>
                          <a:latin typeface="Tahoma" pitchFamily="34" charset="0"/>
                        </a:rPr>
                        <a:t>5 </a:t>
                      </a:r>
                      <a:r>
                        <a:rPr kumimoji="0" lang="nl-NL" sz="1600" b="0" i="0" u="none" strike="noStrike" cap="none" normalizeH="0" baseline="0" dirty="0" err="1" smtClean="0">
                          <a:ln>
                            <a:noFill/>
                          </a:ln>
                          <a:solidFill>
                            <a:schemeClr val="tx1"/>
                          </a:solidFill>
                          <a:effectLst/>
                          <a:latin typeface="Tahoma" pitchFamily="34" charset="0"/>
                        </a:rPr>
                        <a:t>Evolution</a:t>
                      </a:r>
                      <a:r>
                        <a:rPr kumimoji="0" lang="nl-NL" sz="1600" b="0" i="0" u="none" strike="noStrike" cap="none" normalizeH="0" baseline="0" dirty="0" smtClean="0">
                          <a:ln>
                            <a:noFill/>
                          </a:ln>
                          <a:solidFill>
                            <a:schemeClr val="tx1"/>
                          </a:solidFill>
                          <a:effectLst/>
                          <a:latin typeface="Tahoma" pitchFamily="34" charset="0"/>
                        </a:rPr>
                        <a:t>  </a:t>
                      </a:r>
                    </a:p>
                  </a:txBody>
                  <a:tcPr marL="91429" marR="91429" marT="45562" marB="45562" horzOverflow="overflow">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3"/>
          <a:stretch>
            <a:fillRect/>
          </a:stretch>
        </p:blipFill>
        <p:spPr>
          <a:xfrm>
            <a:off x="688266" y="1214482"/>
            <a:ext cx="2178645" cy="1193581"/>
          </a:xfrm>
          <a:prstGeom prst="rect">
            <a:avLst/>
          </a:prstGeom>
        </p:spPr>
      </p:pic>
      <p:pic>
        <p:nvPicPr>
          <p:cNvPr id="4" name="Picture 3"/>
          <p:cNvPicPr>
            <a:picLocks noChangeAspect="1"/>
          </p:cNvPicPr>
          <p:nvPr/>
        </p:nvPicPr>
        <p:blipFill rotWithShape="1">
          <a:blip r:embed="rId4"/>
          <a:srcRect l="35524" t="-1039" r="23487" b="1039"/>
          <a:stretch/>
        </p:blipFill>
        <p:spPr>
          <a:xfrm>
            <a:off x="3176580" y="1180062"/>
            <a:ext cx="747347" cy="1208791"/>
          </a:xfrm>
          <a:prstGeom prst="rect">
            <a:avLst/>
          </a:prstGeom>
        </p:spPr>
      </p:pic>
      <p:sp>
        <p:nvSpPr>
          <p:cNvPr id="5" name="Right Arrow 4"/>
          <p:cNvSpPr/>
          <p:nvPr/>
        </p:nvSpPr>
        <p:spPr bwMode="auto">
          <a:xfrm>
            <a:off x="2915816" y="1676400"/>
            <a:ext cx="216024" cy="2404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ahoma" pitchFamily="34" charset="0"/>
            </a:endParaRPr>
          </a:p>
        </p:txBody>
      </p:sp>
      <p:pic>
        <p:nvPicPr>
          <p:cNvPr id="6" name="Picture 5"/>
          <p:cNvPicPr>
            <a:picLocks noChangeAspect="1"/>
          </p:cNvPicPr>
          <p:nvPr/>
        </p:nvPicPr>
        <p:blipFill rotWithShape="1">
          <a:blip r:embed="rId5"/>
          <a:srcRect l="18695" t="2826" r="17739" b="17441"/>
          <a:stretch/>
        </p:blipFill>
        <p:spPr>
          <a:xfrm>
            <a:off x="688267" y="2637318"/>
            <a:ext cx="715382" cy="1346601"/>
          </a:xfrm>
          <a:prstGeom prst="rect">
            <a:avLst/>
          </a:prstGeom>
        </p:spPr>
      </p:pic>
      <p:sp>
        <p:nvSpPr>
          <p:cNvPr id="11" name="Right Arrow 10"/>
          <p:cNvSpPr/>
          <p:nvPr/>
        </p:nvSpPr>
        <p:spPr bwMode="auto">
          <a:xfrm>
            <a:off x="1574465" y="3142939"/>
            <a:ext cx="216024" cy="2404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ahoma" pitchFamily="34" charset="0"/>
            </a:endParaRPr>
          </a:p>
        </p:txBody>
      </p:sp>
      <p:cxnSp>
        <p:nvCxnSpPr>
          <p:cNvPr id="9" name="Straight Connector 8"/>
          <p:cNvCxnSpPr/>
          <p:nvPr/>
        </p:nvCxnSpPr>
        <p:spPr bwMode="auto">
          <a:xfrm>
            <a:off x="4543264" y="1052736"/>
            <a:ext cx="1612912" cy="72411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flipV="1">
            <a:off x="4543264" y="1893744"/>
            <a:ext cx="1612912" cy="699619"/>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Picture 14"/>
          <p:cNvPicPr>
            <a:picLocks noChangeAspect="1"/>
          </p:cNvPicPr>
          <p:nvPr/>
        </p:nvPicPr>
        <p:blipFill rotWithShape="1">
          <a:blip r:embed="rId6"/>
          <a:srcRect l="33611" r="33609"/>
          <a:stretch/>
        </p:blipFill>
        <p:spPr>
          <a:xfrm>
            <a:off x="1961305" y="2624753"/>
            <a:ext cx="875579" cy="1371730"/>
          </a:xfrm>
          <a:prstGeom prst="rect">
            <a:avLst/>
          </a:prstGeom>
        </p:spPr>
      </p:pic>
      <p:cxnSp>
        <p:nvCxnSpPr>
          <p:cNvPr id="17" name="Straight Connector 16"/>
          <p:cNvCxnSpPr/>
          <p:nvPr/>
        </p:nvCxnSpPr>
        <p:spPr bwMode="auto">
          <a:xfrm flipV="1">
            <a:off x="4499992" y="2875071"/>
            <a:ext cx="1656184" cy="632425"/>
          </a:xfrm>
          <a:prstGeom prst="line">
            <a:avLst/>
          </a:prstGeom>
          <a:solidFill>
            <a:schemeClr val="accent1"/>
          </a:soli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598396" y="827861"/>
            <a:ext cx="2533444" cy="338554"/>
          </a:xfrm>
          <a:prstGeom prst="rect">
            <a:avLst/>
          </a:prstGeom>
          <a:noFill/>
        </p:spPr>
        <p:txBody>
          <a:bodyPr wrap="square" rtlCol="0">
            <a:spAutoFit/>
          </a:bodyPr>
          <a:lstStyle/>
          <a:p>
            <a:r>
              <a:rPr lang="en-GB" sz="1600" dirty="0" smtClean="0">
                <a:latin typeface="Tahoma" panose="020B0604030504040204" pitchFamily="34" charset="0"/>
                <a:ea typeface="Tahoma" panose="020B0604030504040204" pitchFamily="34" charset="0"/>
                <a:cs typeface="Tahoma" panose="020B0604030504040204" pitchFamily="34" charset="0"/>
              </a:rPr>
              <a:t>1 Selection versus growth</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598396" y="4113109"/>
            <a:ext cx="3541556" cy="338554"/>
          </a:xfrm>
          <a:prstGeom prst="rect">
            <a:avLst/>
          </a:prstGeom>
          <a:noFill/>
        </p:spPr>
        <p:txBody>
          <a:bodyPr wrap="square" rtlCol="0">
            <a:spAutoFit/>
          </a:bodyPr>
          <a:lstStyle/>
          <a:p>
            <a:r>
              <a:rPr lang="en-GB" sz="1600" dirty="0">
                <a:latin typeface="Tahoma" panose="020B0604030504040204" pitchFamily="34" charset="0"/>
                <a:ea typeface="Tahoma" panose="020B0604030504040204" pitchFamily="34" charset="0"/>
                <a:cs typeface="Tahoma" panose="020B0604030504040204" pitchFamily="34" charset="0"/>
              </a:rPr>
              <a:t>2</a:t>
            </a:r>
            <a:r>
              <a:rPr lang="en-GB" sz="1600" dirty="0" smtClean="0">
                <a:latin typeface="Tahoma" panose="020B0604030504040204" pitchFamily="34" charset="0"/>
                <a:ea typeface="Tahoma" panose="020B0604030504040204" pitchFamily="34" charset="0"/>
                <a:cs typeface="Tahoma" panose="020B0604030504040204" pitchFamily="34" charset="0"/>
              </a:rPr>
              <a:t> All aspects from beginning or not?</a:t>
            </a:r>
            <a:endParaRPr lang="en-GB"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0828612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32546BC-26E2-4949-8DAC-8B5803459684}" type="slidenum">
              <a:rPr lang="en-US" altLang="nl-NL" sz="1000" smtClean="0">
                <a:solidFill>
                  <a:srgbClr val="000000"/>
                </a:solidFill>
              </a:rPr>
              <a:pPr>
                <a:spcBef>
                  <a:spcPct val="0"/>
                </a:spcBef>
                <a:buFontTx/>
                <a:buNone/>
              </a:pPr>
              <a:t>32</a:t>
            </a:fld>
            <a:endParaRPr lang="en-US" altLang="nl-NL" sz="1000" smtClean="0">
              <a:solidFill>
                <a:srgbClr val="000000"/>
              </a:solidFill>
            </a:endParaRPr>
          </a:p>
        </p:txBody>
      </p:sp>
      <p:sp>
        <p:nvSpPr>
          <p:cNvPr id="43011"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smtClean="0">
                <a:solidFill>
                  <a:srgbClr val="168CD1"/>
                </a:solidFill>
              </a:rPr>
              <a:t>Project aspects of the </a:t>
            </a:r>
            <a:r>
              <a:rPr lang="nl-NL" i="1" dirty="0" err="1" smtClean="0">
                <a:solidFill>
                  <a:srgbClr val="168CD1"/>
                </a:solidFill>
              </a:rPr>
              <a:t>innovation</a:t>
            </a:r>
            <a:r>
              <a:rPr lang="nl-NL" i="1" dirty="0" smtClean="0">
                <a:solidFill>
                  <a:srgbClr val="168CD1"/>
                </a:solidFill>
              </a:rPr>
              <a:t> </a:t>
            </a:r>
            <a:r>
              <a:rPr lang="nl-NL" i="1" dirty="0" err="1" smtClean="0">
                <a:solidFill>
                  <a:srgbClr val="168CD1"/>
                </a:solidFill>
              </a:rPr>
              <a:t>process</a:t>
            </a:r>
            <a:endParaRPr lang="nl-NL" b="1" dirty="0" smtClean="0">
              <a:solidFill>
                <a:srgbClr val="FF0000"/>
              </a:solidFill>
            </a:endParaRPr>
          </a:p>
          <a:p>
            <a:pPr>
              <a:spcBef>
                <a:spcPct val="50000"/>
              </a:spcBef>
              <a:defRPr/>
            </a:pPr>
            <a:r>
              <a:rPr lang="nl-NL" b="1" dirty="0">
                <a:solidFill>
                  <a:srgbClr val="FF0000"/>
                </a:solidFill>
                <a:latin typeface="Arial" charset="0"/>
              </a:rPr>
              <a:t>3</a:t>
            </a:r>
            <a:r>
              <a:rPr lang="nl-NL" b="1" dirty="0" smtClean="0">
                <a:solidFill>
                  <a:srgbClr val="FF0000"/>
                </a:solidFill>
                <a:latin typeface="Arial" charset="0"/>
              </a:rPr>
              <a:t>. </a:t>
            </a:r>
            <a:r>
              <a:rPr lang="nl-NL" b="1" dirty="0" err="1" smtClean="0">
                <a:solidFill>
                  <a:srgbClr val="FF0000"/>
                </a:solidFill>
                <a:latin typeface="Arial" charset="0"/>
              </a:rPr>
              <a:t>What</a:t>
            </a:r>
            <a:r>
              <a:rPr lang="nl-NL" b="1" dirty="0" smtClean="0">
                <a:solidFill>
                  <a:srgbClr val="FF0000"/>
                </a:solidFill>
                <a:latin typeface="Arial" charset="0"/>
              </a:rPr>
              <a:t> </a:t>
            </a:r>
            <a:r>
              <a:rPr lang="nl-NL" b="1" dirty="0" err="1" smtClean="0">
                <a:solidFill>
                  <a:srgbClr val="FF0000"/>
                </a:solidFill>
                <a:latin typeface="Arial" charset="0"/>
              </a:rPr>
              <a:t>to</a:t>
            </a:r>
            <a:r>
              <a:rPr lang="nl-NL" b="1" dirty="0" smtClean="0">
                <a:solidFill>
                  <a:srgbClr val="FF0000"/>
                </a:solidFill>
                <a:latin typeface="Arial" charset="0"/>
              </a:rPr>
              <a:t> do </a:t>
            </a:r>
            <a:r>
              <a:rPr lang="nl-NL" b="1" dirty="0" err="1" smtClean="0">
                <a:solidFill>
                  <a:srgbClr val="FF0000"/>
                </a:solidFill>
                <a:latin typeface="Arial" charset="0"/>
              </a:rPr>
              <a:t>when</a:t>
            </a:r>
            <a:r>
              <a:rPr lang="nl-NL" b="1" dirty="0" smtClean="0">
                <a:solidFill>
                  <a:srgbClr val="FF0000"/>
                </a:solidFill>
                <a:latin typeface="Arial" charset="0"/>
              </a:rPr>
              <a:t> Stage-gate </a:t>
            </a:r>
            <a:r>
              <a:rPr lang="nl-NL" b="1" dirty="0" err="1" smtClean="0">
                <a:solidFill>
                  <a:srgbClr val="FF0000"/>
                </a:solidFill>
                <a:latin typeface="Arial" charset="0"/>
              </a:rPr>
              <a:t>and</a:t>
            </a:r>
            <a:r>
              <a:rPr lang="nl-NL" b="1" dirty="0" smtClean="0">
                <a:solidFill>
                  <a:srgbClr val="FF0000"/>
                </a:solidFill>
                <a:latin typeface="Arial" charset="0"/>
              </a:rPr>
              <a:t> Scrum </a:t>
            </a:r>
            <a:r>
              <a:rPr lang="nl-NL" b="1" dirty="0" err="1" smtClean="0">
                <a:solidFill>
                  <a:srgbClr val="FF0000"/>
                </a:solidFill>
                <a:latin typeface="Arial" charset="0"/>
              </a:rPr>
              <a:t>fail</a:t>
            </a:r>
            <a:endParaRPr lang="nl-NL" b="1" dirty="0" smtClean="0">
              <a:solidFill>
                <a:srgbClr val="FF0000"/>
              </a:solidFill>
              <a:latin typeface="Arial" charset="0"/>
            </a:endParaRPr>
          </a:p>
          <a:p>
            <a:pPr marL="285750" lvl="1" indent="0">
              <a:spcBef>
                <a:spcPct val="50000"/>
              </a:spcBef>
              <a:defRPr/>
            </a:pPr>
            <a:endParaRPr lang="en-GB" sz="1600" dirty="0" smtClean="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smtClean="0">
              <a:solidFill>
                <a:srgbClr val="FF0000"/>
              </a:solidFill>
              <a:latin typeface="Arial" charset="0"/>
            </a:endParaRPr>
          </a:p>
          <a:p>
            <a:pPr>
              <a:spcBef>
                <a:spcPct val="50000"/>
              </a:spcBef>
              <a:defRPr/>
            </a:pPr>
            <a:endParaRPr lang="nl-NL" sz="1800" dirty="0" smtClean="0">
              <a:solidFill>
                <a:srgbClr val="FF0000"/>
              </a:solidFill>
              <a:latin typeface="Arial" charset="0"/>
            </a:endParaRPr>
          </a:p>
          <a:p>
            <a:pPr>
              <a:spcBef>
                <a:spcPct val="50000"/>
              </a:spcBef>
              <a:defRPr/>
            </a:pPr>
            <a:endParaRPr lang="nl-NL" sz="1800" dirty="0" smtClean="0">
              <a:solidFill>
                <a:srgbClr val="000000"/>
              </a:solidFill>
              <a:latin typeface="Arial" charset="0"/>
            </a:endParaRPr>
          </a:p>
          <a:p>
            <a:pPr>
              <a:spcBef>
                <a:spcPct val="50000"/>
              </a:spcBef>
              <a:defRPr/>
            </a:pPr>
            <a:r>
              <a:rPr lang="nl-NL" sz="2000" dirty="0" smtClean="0">
                <a:solidFill>
                  <a:srgbClr val="000000"/>
                </a:solidFill>
                <a:latin typeface="Arial" charset="0"/>
              </a:rPr>
              <a:t>					</a:t>
            </a:r>
          </a:p>
        </p:txBody>
      </p:sp>
      <p:sp>
        <p:nvSpPr>
          <p:cNvPr id="43013"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smtClean="0">
                <a:solidFill>
                  <a:srgbClr val="000000"/>
                </a:solidFill>
              </a:rPr>
              <a:t>Source: </a:t>
            </a:r>
            <a:r>
              <a:rPr lang="en-GB" altLang="nl-NL" sz="1200" u="sng" smtClean="0">
                <a:solidFill>
                  <a:srgbClr val="000000"/>
                </a:solidFill>
                <a:hlinkClick r:id="rId3"/>
              </a:rPr>
              <a:t>http://www.slideshare.net/fullscreen/wasitova/pmbok-and-scrum-can-we-be-friends/</a:t>
            </a:r>
            <a:endParaRPr lang="en-US" altLang="nl-NL" sz="1200" smtClean="0">
              <a:solidFill>
                <a:srgbClr val="000000"/>
              </a:solidFill>
            </a:endParaRPr>
          </a:p>
          <a:p>
            <a:pPr>
              <a:spcBef>
                <a:spcPct val="0"/>
              </a:spcBef>
              <a:buFontTx/>
              <a:buNone/>
            </a:pPr>
            <a:r>
              <a:rPr lang="en-GB" altLang="nl-NL" sz="1200" smtClean="0">
                <a:solidFill>
                  <a:srgbClr val="000000"/>
                </a:solidFill>
              </a:rPr>
              <a:t>(2016-04-23)</a:t>
            </a:r>
            <a:endParaRPr lang="en-US" altLang="nl-NL" sz="1200" smtClean="0">
              <a:solidFill>
                <a:srgbClr val="000000"/>
              </a:solidFill>
            </a:endParaRPr>
          </a:p>
        </p:txBody>
      </p:sp>
      <p:sp>
        <p:nvSpPr>
          <p:cNvPr id="3" name="TextBox 2"/>
          <p:cNvSpPr txBox="1"/>
          <p:nvPr/>
        </p:nvSpPr>
        <p:spPr>
          <a:xfrm>
            <a:off x="769938" y="1101725"/>
            <a:ext cx="7527925" cy="3508653"/>
          </a:xfrm>
          <a:prstGeom prst="rect">
            <a:avLst/>
          </a:prstGeom>
          <a:noFill/>
        </p:spPr>
        <p:txBody>
          <a:bodyPr>
            <a:spAutoFit/>
          </a:bodyPr>
          <a:lstStyle/>
          <a:p>
            <a:pPr>
              <a:defRPr/>
            </a:pPr>
            <a:r>
              <a:rPr lang="en-US" sz="1800" dirty="0">
                <a:solidFill>
                  <a:srgbClr val="000000"/>
                </a:solidFill>
                <a:latin typeface="Tahoma" pitchFamily="34" charset="0"/>
              </a:rPr>
              <a:t>Stage-gate requires that you have some starting point for ideation after innovation is chosen as a strategy: unmet needs, competitive technology, product/market combination to focus at</a:t>
            </a:r>
            <a:r>
              <a:rPr lang="en-US" sz="1800" dirty="0" smtClean="0">
                <a:solidFill>
                  <a:srgbClr val="000000"/>
                </a:solidFill>
                <a:latin typeface="Tahoma" pitchFamily="34" charset="0"/>
              </a:rPr>
              <a:t>, a problem formulated by a business customer, etcetera. Requirements are known upfront.  </a:t>
            </a:r>
          </a:p>
          <a:p>
            <a:pPr marL="342900" indent="-342900">
              <a:buFont typeface="Arial" panose="020B0604020202020204" pitchFamily="34" charset="0"/>
              <a:buChar char="•"/>
              <a:defRPr/>
            </a:pPr>
            <a:r>
              <a:rPr lang="en-US" sz="1800" dirty="0" smtClean="0">
                <a:solidFill>
                  <a:srgbClr val="0070C0"/>
                </a:solidFill>
                <a:latin typeface="Tahoma" pitchFamily="34" charset="0"/>
              </a:rPr>
              <a:t>If </a:t>
            </a:r>
            <a:r>
              <a:rPr lang="en-US" sz="1800" dirty="0">
                <a:solidFill>
                  <a:srgbClr val="0070C0"/>
                </a:solidFill>
                <a:latin typeface="Tahoma" pitchFamily="34" charset="0"/>
              </a:rPr>
              <a:t>not available start with an exploration project to explore scenario’s and then decide about </a:t>
            </a:r>
            <a:r>
              <a:rPr lang="en-US" sz="1800" dirty="0" err="1">
                <a:solidFill>
                  <a:srgbClr val="0070C0"/>
                </a:solidFill>
                <a:latin typeface="Tahoma" pitchFamily="34" charset="0"/>
              </a:rPr>
              <a:t>npd</a:t>
            </a:r>
            <a:r>
              <a:rPr lang="en-US" sz="1800" dirty="0">
                <a:solidFill>
                  <a:srgbClr val="0070C0"/>
                </a:solidFill>
                <a:latin typeface="Tahoma" pitchFamily="34" charset="0"/>
              </a:rPr>
              <a:t>-project later on with customer.</a:t>
            </a:r>
          </a:p>
          <a:p>
            <a:pPr>
              <a:defRPr/>
            </a:pPr>
            <a:endParaRPr lang="en-US" dirty="0" smtClean="0">
              <a:solidFill>
                <a:srgbClr val="000000"/>
              </a:solidFill>
              <a:latin typeface="Tahoma" pitchFamily="34" charset="0"/>
            </a:endParaRPr>
          </a:p>
          <a:p>
            <a:pPr>
              <a:defRPr/>
            </a:pPr>
            <a:r>
              <a:rPr lang="en-US" sz="1800" dirty="0" smtClean="0">
                <a:solidFill>
                  <a:srgbClr val="000000"/>
                </a:solidFill>
                <a:latin typeface="Tahoma" pitchFamily="34" charset="0"/>
              </a:rPr>
              <a:t>Scrum </a:t>
            </a:r>
            <a:r>
              <a:rPr lang="en-US" sz="1800" dirty="0">
                <a:solidFill>
                  <a:srgbClr val="000000"/>
                </a:solidFill>
                <a:latin typeface="Tahoma" pitchFamily="34" charset="0"/>
              </a:rPr>
              <a:t>requires that you have </a:t>
            </a:r>
            <a:r>
              <a:rPr lang="en-US" sz="1800" dirty="0" smtClean="0">
                <a:solidFill>
                  <a:srgbClr val="000000"/>
                </a:solidFill>
                <a:latin typeface="Tahoma" pitchFamily="34" charset="0"/>
              </a:rPr>
              <a:t>an initial requirement to </a:t>
            </a:r>
            <a:r>
              <a:rPr lang="en-US" sz="1800" dirty="0">
                <a:solidFill>
                  <a:srgbClr val="000000"/>
                </a:solidFill>
                <a:latin typeface="Tahoma" pitchFamily="34" charset="0"/>
              </a:rPr>
              <a:t>start </a:t>
            </a:r>
            <a:r>
              <a:rPr lang="en-US" sz="1800" dirty="0" smtClean="0">
                <a:solidFill>
                  <a:srgbClr val="000000"/>
                </a:solidFill>
                <a:latin typeface="Tahoma" pitchFamily="34" charset="0"/>
              </a:rPr>
              <a:t>working on a subsystem.</a:t>
            </a:r>
            <a:endParaRPr lang="en-US" sz="1800" dirty="0">
              <a:solidFill>
                <a:srgbClr val="000000"/>
              </a:solidFill>
              <a:latin typeface="Tahoma" pitchFamily="34" charset="0"/>
            </a:endParaRPr>
          </a:p>
          <a:p>
            <a:pPr marL="342900" indent="-342900">
              <a:buFont typeface="Arial" pitchFamily="34" charset="0"/>
              <a:buChar char="•"/>
              <a:defRPr/>
            </a:pPr>
            <a:r>
              <a:rPr lang="en-US" sz="1800" dirty="0">
                <a:solidFill>
                  <a:srgbClr val="0070C0"/>
                </a:solidFill>
                <a:latin typeface="Tahoma" pitchFamily="34" charset="0"/>
              </a:rPr>
              <a:t>If not available start with exploring the system and after that define a Scrum-project.</a:t>
            </a:r>
          </a:p>
        </p:txBody>
      </p:sp>
      <p:graphicFrame>
        <p:nvGraphicFramePr>
          <p:cNvPr id="8" name="Table 7"/>
          <p:cNvGraphicFramePr>
            <a:graphicFrameLocks noGrp="1"/>
          </p:cNvGraphicFramePr>
          <p:nvPr>
            <p:extLst>
              <p:ext uri="{D42A27DB-BD31-4B8C-83A1-F6EECF244321}">
                <p14:modId xmlns:p14="http://schemas.microsoft.com/office/powerpoint/2010/main" val="4035872397"/>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smtClean="0">
                          <a:solidFill>
                            <a:schemeClr val="bg1"/>
                          </a:solidFill>
                        </a:rPr>
                        <a:t>1 stage</a:t>
                      </a:r>
                      <a:endParaRPr lang="en-US" dirty="0">
                        <a:solidFill>
                          <a:schemeClr val="bg1"/>
                        </a:solidFill>
                      </a:endParaRPr>
                    </a:p>
                  </a:txBody>
                  <a:tcPr/>
                </a:tc>
                <a:tc>
                  <a:txBody>
                    <a:bodyPr/>
                    <a:lstStyle/>
                    <a:p>
                      <a:r>
                        <a:rPr lang="en-US" dirty="0" smtClean="0">
                          <a:solidFill>
                            <a:schemeClr val="bg1"/>
                          </a:solidFill>
                        </a:rPr>
                        <a:t>2 scrum</a:t>
                      </a:r>
                      <a:endParaRPr lang="en-US" dirty="0">
                        <a:solidFill>
                          <a:schemeClr val="bg1"/>
                        </a:solidFill>
                      </a:endParaRPr>
                    </a:p>
                  </a:txBody>
                  <a:tcPr/>
                </a:tc>
                <a:tc>
                  <a:txBody>
                    <a:bodyPr/>
                    <a:lstStyle/>
                    <a:p>
                      <a:r>
                        <a:rPr lang="en-US" dirty="0" smtClean="0">
                          <a:solidFill>
                            <a:srgbClr val="FF0000"/>
                          </a:solidFill>
                        </a:rPr>
                        <a:t>3 compare</a:t>
                      </a:r>
                      <a:endParaRPr lang="en-US" dirty="0">
                        <a:solidFill>
                          <a:srgbClr val="FF0000"/>
                        </a:solidFill>
                      </a:endParaRPr>
                    </a:p>
                  </a:txBody>
                  <a:tcPr/>
                </a:tc>
                <a:tc>
                  <a:txBody>
                    <a:bodyPr/>
                    <a:lstStyle/>
                    <a:p>
                      <a:r>
                        <a:rPr lang="en-US" dirty="0" smtClean="0"/>
                        <a:t>4</a:t>
                      </a:r>
                      <a:r>
                        <a:rPr lang="en-US" baseline="0" dirty="0" smtClean="0"/>
                        <a:t> alternatives</a:t>
                      </a:r>
                      <a:endParaRPr lang="en-US" dirty="0"/>
                    </a:p>
                  </a:txBody>
                  <a:tcPr/>
                </a:tc>
                <a:tc>
                  <a:txBody>
                    <a:bodyPr/>
                    <a:lstStyle/>
                    <a:p>
                      <a:r>
                        <a:rPr lang="en-US" dirty="0" smtClean="0"/>
                        <a:t>5 evolution</a:t>
                      </a:r>
                      <a:endParaRPr lang="en-US" dirty="0"/>
                    </a:p>
                  </a:txBody>
                  <a:tcPr/>
                </a:tc>
                <a:tc>
                  <a:txBody>
                    <a:bodyPr/>
                    <a:lstStyle/>
                    <a:p>
                      <a:r>
                        <a:rPr lang="en-US" dirty="0" smtClean="0"/>
                        <a:t>6 contextual</a:t>
                      </a:r>
                      <a:endParaRPr lang="en-US" dirty="0"/>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40305129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dirty="0" smtClean="0"/>
              <a:t>Topics covered </a:t>
            </a:r>
            <a:r>
              <a:rPr lang="en-US" dirty="0" smtClean="0"/>
              <a:t>in lecture </a:t>
            </a:r>
            <a:r>
              <a:rPr lang="en-US" dirty="0" smtClean="0"/>
              <a:t>2</a:t>
            </a:r>
            <a:endParaRPr lang="en-US" dirty="0"/>
          </a:p>
        </p:txBody>
      </p:sp>
      <p:sp>
        <p:nvSpPr>
          <p:cNvPr id="3" name="Content Placeholder 2"/>
          <p:cNvSpPr>
            <a:spLocks noGrp="1"/>
          </p:cNvSpPr>
          <p:nvPr>
            <p:ph idx="1"/>
          </p:nvPr>
        </p:nvSpPr>
        <p:spPr>
          <a:xfrm>
            <a:off x="431713" y="1628800"/>
            <a:ext cx="8229599" cy="4844945"/>
          </a:xfrm>
        </p:spPr>
        <p:txBody>
          <a:bodyPr>
            <a:normAutofit fontScale="92500" lnSpcReduction="10000"/>
          </a:bodyPr>
          <a:lstStyle/>
          <a:p>
            <a:pPr indent="0"/>
            <a:r>
              <a:rPr lang="en-US" sz="2000" b="1" dirty="0" smtClean="0">
                <a:solidFill>
                  <a:schemeClr val="tx1"/>
                </a:solidFill>
              </a:rPr>
              <a:t>Project aspects</a:t>
            </a:r>
          </a:p>
          <a:p>
            <a:pPr marL="1085850" lvl="1" indent="-342900">
              <a:buFont typeface="+mj-lt"/>
              <a:buAutoNum type="arabicPeriod"/>
            </a:pPr>
            <a:r>
              <a:rPr lang="en-US" sz="1800" dirty="0" smtClean="0">
                <a:solidFill>
                  <a:srgbClr val="FF0000"/>
                </a:solidFill>
              </a:rPr>
              <a:t>Overview types of innovation projects</a:t>
            </a:r>
          </a:p>
          <a:p>
            <a:pPr marL="1085850" lvl="1" indent="-342900">
              <a:buFont typeface="+mj-lt"/>
              <a:buAutoNum type="arabicPeriod"/>
            </a:pPr>
            <a:r>
              <a:rPr lang="en-US" sz="1800" dirty="0" smtClean="0">
                <a:solidFill>
                  <a:srgbClr val="FF0000"/>
                </a:solidFill>
              </a:rPr>
              <a:t>Stage-gate</a:t>
            </a:r>
          </a:p>
          <a:p>
            <a:pPr marL="1085850" lvl="1" indent="-342900">
              <a:buFont typeface="+mj-lt"/>
              <a:buAutoNum type="arabicPeriod"/>
            </a:pPr>
            <a:r>
              <a:rPr lang="en-US" sz="1800" dirty="0" smtClean="0">
                <a:solidFill>
                  <a:srgbClr val="FF0000"/>
                </a:solidFill>
              </a:rPr>
              <a:t>Scrum</a:t>
            </a:r>
          </a:p>
          <a:p>
            <a:pPr marL="1085850" lvl="1" indent="-342900">
              <a:buFont typeface="+mj-lt"/>
              <a:buAutoNum type="arabicPeriod"/>
            </a:pPr>
            <a:r>
              <a:rPr lang="en-US" sz="1800" dirty="0" smtClean="0">
                <a:solidFill>
                  <a:srgbClr val="FF0000"/>
                </a:solidFill>
              </a:rPr>
              <a:t>Comparison</a:t>
            </a:r>
          </a:p>
          <a:p>
            <a:pPr marL="1085850" lvl="1" indent="-342900">
              <a:buFont typeface="+mj-lt"/>
              <a:buAutoNum type="arabicPeriod"/>
            </a:pPr>
            <a:r>
              <a:rPr lang="en-US" sz="1800" dirty="0" smtClean="0">
                <a:solidFill>
                  <a:srgbClr val="000000"/>
                </a:solidFill>
              </a:rPr>
              <a:t>Product </a:t>
            </a:r>
            <a:r>
              <a:rPr lang="en-US" sz="1800" dirty="0">
                <a:solidFill>
                  <a:srgbClr val="000000"/>
                </a:solidFill>
              </a:rPr>
              <a:t>innovation and its alternatives</a:t>
            </a:r>
          </a:p>
          <a:p>
            <a:pPr marL="1085850" lvl="1" indent="-342900">
              <a:buFont typeface="+mj-lt"/>
              <a:buAutoNum type="arabicPeriod"/>
            </a:pPr>
            <a:r>
              <a:rPr lang="en-US" sz="1800" dirty="0" smtClean="0">
                <a:solidFill>
                  <a:srgbClr val="000000"/>
                </a:solidFill>
              </a:rPr>
              <a:t>Evolution </a:t>
            </a:r>
            <a:r>
              <a:rPr lang="en-US" sz="1800" dirty="0">
                <a:solidFill>
                  <a:srgbClr val="000000"/>
                </a:solidFill>
              </a:rPr>
              <a:t>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endParaRPr lang="en-US" sz="1800" dirty="0" smtClean="0">
              <a:solidFill>
                <a:srgbClr val="000000"/>
              </a:solidFill>
            </a:endParaRPr>
          </a:p>
          <a:p>
            <a:pPr indent="0"/>
            <a:endParaRPr lang="en-US" sz="2000" dirty="0" smtClean="0">
              <a:solidFill>
                <a:srgbClr val="0070C0"/>
              </a:solidFill>
            </a:endParaRPr>
          </a:p>
          <a:p>
            <a:pPr indent="0"/>
            <a:endParaRPr lang="en-US" sz="2000" dirty="0" smtClean="0">
              <a:solidFill>
                <a:srgbClr val="0070C0"/>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14375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animEffect transition="in" filter="blinds(horizontal)">
                                      <p:cBhvr>
                                        <p:cTn id="33"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nl-NL" smtClean="0">
                <a:solidFill>
                  <a:srgbClr val="6699FF"/>
                </a:solidFill>
              </a:rPr>
              <a:t>Questions?</a:t>
            </a:r>
          </a:p>
        </p:txBody>
      </p:sp>
      <p:sp>
        <p:nvSpPr>
          <p:cNvPr id="44035" name="Rectangle 3"/>
          <p:cNvSpPr>
            <a:spLocks noGrp="1" noChangeArrowheads="1"/>
          </p:cNvSpPr>
          <p:nvPr>
            <p:ph type="body" sz="half" idx="1"/>
          </p:nvPr>
        </p:nvSpPr>
        <p:spPr>
          <a:xfrm>
            <a:off x="250825" y="1125538"/>
            <a:ext cx="6330950" cy="3778250"/>
          </a:xfrm>
        </p:spPr>
        <p:txBody>
          <a:bodyPr/>
          <a:lstStyle/>
          <a:p>
            <a:pPr marL="0" indent="0" eaLnBrk="1" hangingPunct="1"/>
            <a:endParaRPr lang="en-US" altLang="nl-NL" sz="2000" smtClean="0"/>
          </a:p>
          <a:p>
            <a:pPr marL="0" indent="0" eaLnBrk="1" hangingPunct="1"/>
            <a:endParaRPr lang="en-US" altLang="nl-NL" sz="2000" smtClean="0"/>
          </a:p>
        </p:txBody>
      </p:sp>
      <p:pic>
        <p:nvPicPr>
          <p:cNvPr id="44036" name="Picture 4" descr="SEPAM lores"/>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755650" y="908050"/>
            <a:ext cx="7380288" cy="480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02135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38886566"/>
              </p:ext>
            </p:extLst>
          </p:nvPr>
        </p:nvGraphicFramePr>
        <p:xfrm>
          <a:off x="539552" y="1214755"/>
          <a:ext cx="8208912" cy="4737973"/>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tblGrid>
              <a:tr h="382494">
                <a:tc>
                  <a:txBody>
                    <a:bodyPr/>
                    <a:lstStyle/>
                    <a:p>
                      <a:r>
                        <a:rPr lang="en-GB" sz="1600" dirty="0" smtClean="0"/>
                        <a:t>Levels</a:t>
                      </a:r>
                      <a:endParaRPr lang="nl-NL" sz="1600" dirty="0"/>
                    </a:p>
                  </a:txBody>
                  <a:tcPr/>
                </a:tc>
                <a:tc>
                  <a:txBody>
                    <a:bodyPr/>
                    <a:lstStyle/>
                    <a:p>
                      <a:r>
                        <a:rPr lang="nl-NL" sz="1600" dirty="0" smtClean="0"/>
                        <a:t>Unit focus</a:t>
                      </a:r>
                      <a:endParaRPr lang="nl-NL" sz="1600" dirty="0"/>
                    </a:p>
                  </a:txBody>
                  <a:tcPr/>
                </a:tc>
                <a:tc>
                  <a:txBody>
                    <a:bodyPr/>
                    <a:lstStyle/>
                    <a:p>
                      <a:r>
                        <a:rPr lang="en-GB" sz="1600" dirty="0" smtClean="0"/>
                        <a:t>Boundary</a:t>
                      </a:r>
                      <a:endParaRPr lang="nl-NL" sz="1600" dirty="0"/>
                    </a:p>
                  </a:txBody>
                  <a:tcPr/>
                </a:tc>
                <a:tc>
                  <a:txBody>
                    <a:bodyPr/>
                    <a:lstStyle/>
                    <a:p>
                      <a:r>
                        <a:rPr lang="nl-NL" sz="1600" dirty="0" err="1" smtClean="0"/>
                        <a:t>Outcome</a:t>
                      </a:r>
                      <a:endParaRPr lang="nl-NL" sz="1600" dirty="0"/>
                    </a:p>
                  </a:txBody>
                  <a:tcPr/>
                </a:tc>
                <a:tc>
                  <a:txBody>
                    <a:bodyPr/>
                    <a:lstStyle/>
                    <a:p>
                      <a:r>
                        <a:rPr lang="nl-NL" sz="1600" dirty="0" err="1" smtClean="0"/>
                        <a:t>Example</a:t>
                      </a:r>
                      <a:endParaRPr lang="nl-NL" sz="1600" dirty="0"/>
                    </a:p>
                  </a:txBody>
                  <a:tcPr/>
                </a:tc>
                <a:extLst>
                  <a:ext uri="{0D108BD9-81ED-4DB2-BD59-A6C34878D82A}">
                    <a16:rowId xmlns:a16="http://schemas.microsoft.com/office/drawing/2014/main" val="10000"/>
                  </a:ext>
                </a:extLst>
              </a:tr>
              <a:tr h="1226077">
                <a:tc>
                  <a:txBody>
                    <a:bodyPr/>
                    <a:lstStyle/>
                    <a:p>
                      <a:r>
                        <a:rPr lang="en-GB" sz="1400" b="1" dirty="0" smtClean="0">
                          <a:solidFill>
                            <a:srgbClr val="0070C0"/>
                          </a:solidFill>
                        </a:rPr>
                        <a:t>1. Project level</a:t>
                      </a:r>
                    </a:p>
                    <a:p>
                      <a:endParaRPr lang="en-GB" dirty="0" smtClean="0"/>
                    </a:p>
                    <a:p>
                      <a:endParaRPr lang="en-GB" dirty="0" smtClean="0"/>
                    </a:p>
                    <a:p>
                      <a:endParaRPr lang="en-GB" dirty="0" smtClean="0"/>
                    </a:p>
                  </a:txBody>
                  <a:tcPr/>
                </a:tc>
                <a:tc>
                  <a:txBody>
                    <a:bodyPr/>
                    <a:lstStyle/>
                    <a:p>
                      <a:r>
                        <a:rPr lang="nl-NL" sz="1200" dirty="0" smtClean="0"/>
                        <a:t>Product </a:t>
                      </a:r>
                      <a:r>
                        <a:rPr lang="nl-NL" sz="1200" dirty="0" err="1" smtClean="0"/>
                        <a:t>version</a:t>
                      </a: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dirty="0" smtClean="0"/>
                        <a:t>(</a:t>
                      </a:r>
                      <a:r>
                        <a:rPr lang="nl-NL" sz="1200" i="1" dirty="0" err="1" smtClean="0"/>
                        <a:t>years</a:t>
                      </a:r>
                      <a:r>
                        <a:rPr lang="nl-NL" sz="1200" i="1" dirty="0" smtClean="0"/>
                        <a:t>)</a:t>
                      </a:r>
                      <a:r>
                        <a:rPr lang="nl-NL" sz="1200"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aseline="0" dirty="0" smtClean="0"/>
                        <a:t>(e.g. Samsung mobile </a:t>
                      </a:r>
                      <a:r>
                        <a:rPr lang="nl-NL" sz="1200" baseline="0" dirty="0" err="1" smtClean="0"/>
                        <a:t>phone</a:t>
                      </a:r>
                      <a:r>
                        <a:rPr lang="nl-NL" sz="1200" baseline="0" dirty="0" smtClean="0"/>
                        <a:t>)</a:t>
                      </a:r>
                      <a:endParaRPr lang="nl-NL" sz="1200" dirty="0" smtClean="0"/>
                    </a:p>
                    <a:p>
                      <a:endParaRPr lang="nl-NL" sz="1200" i="1" dirty="0"/>
                    </a:p>
                  </a:txBody>
                  <a:tcPr/>
                </a:tc>
                <a:tc>
                  <a:txBody>
                    <a:bodyPr/>
                    <a:lstStyle/>
                    <a:p>
                      <a:r>
                        <a:rPr lang="nl-NL" sz="1200" dirty="0" err="1" smtClean="0"/>
                        <a:t>Organization</a:t>
                      </a:r>
                      <a:endParaRPr lang="nl-NL" sz="1200" dirty="0" smtClean="0"/>
                    </a:p>
                    <a:p>
                      <a:r>
                        <a:rPr lang="nl-NL" sz="1200" dirty="0" smtClean="0"/>
                        <a:t>or </a:t>
                      </a:r>
                      <a:r>
                        <a:rPr lang="nl-NL" sz="1200" dirty="0" err="1" smtClean="0"/>
                        <a:t>network</a:t>
                      </a:r>
                      <a:r>
                        <a:rPr lang="nl-NL" sz="1200" dirty="0" smtClean="0"/>
                        <a:t> of </a:t>
                      </a:r>
                      <a:r>
                        <a:rPr lang="nl-NL" sz="1200" dirty="0" err="1" smtClean="0"/>
                        <a:t>organizations</a:t>
                      </a:r>
                      <a:r>
                        <a:rPr lang="nl-NL" sz="1200" dirty="0" smtClean="0"/>
                        <a:t> collaborating</a:t>
                      </a:r>
                      <a:r>
                        <a:rPr lang="nl-NL" sz="1200" baseline="0" dirty="0" smtClean="0"/>
                        <a:t> on </a:t>
                      </a:r>
                      <a:r>
                        <a:rPr lang="nl-NL" sz="1200" baseline="0" dirty="0" err="1" smtClean="0"/>
                        <a:t>one</a:t>
                      </a:r>
                      <a:r>
                        <a:rPr lang="nl-NL" sz="1200" baseline="0" dirty="0" smtClean="0"/>
                        <a:t> </a:t>
                      </a:r>
                      <a:r>
                        <a:rPr lang="nl-NL" sz="1200" baseline="0" dirty="0" err="1" smtClean="0"/>
                        <a:t>innovation</a:t>
                      </a:r>
                      <a:r>
                        <a:rPr lang="nl-NL" sz="1200" baseline="0" dirty="0" smtClean="0"/>
                        <a:t/>
                      </a:r>
                      <a:br>
                        <a:rPr lang="nl-NL" sz="1200" baseline="0" dirty="0" smtClean="0"/>
                      </a:br>
                      <a:endParaRPr lang="nl-NL" sz="1200" dirty="0"/>
                    </a:p>
                  </a:txBody>
                  <a:tcPr/>
                </a:tc>
                <a:tc>
                  <a:txBody>
                    <a:bodyPr/>
                    <a:lstStyle/>
                    <a:p>
                      <a:r>
                        <a:rPr lang="en-GB" sz="1200" dirty="0" smtClean="0"/>
                        <a:t>Innovation 1 = </a:t>
                      </a:r>
                    </a:p>
                    <a:p>
                      <a:r>
                        <a:rPr lang="nl-NL" sz="1200" dirty="0" smtClean="0"/>
                        <a:t>New product </a:t>
                      </a:r>
                      <a:r>
                        <a:rPr lang="nl-NL" sz="1200" dirty="0" err="1" smtClean="0"/>
                        <a:t>version</a:t>
                      </a:r>
                      <a:r>
                        <a:rPr lang="nl-NL" sz="1200" dirty="0" smtClean="0"/>
                        <a:t> +</a:t>
                      </a:r>
                    </a:p>
                    <a:p>
                      <a:r>
                        <a:rPr lang="nl-NL" sz="1200" dirty="0" smtClean="0"/>
                        <a:t>- </a:t>
                      </a:r>
                      <a:r>
                        <a:rPr lang="nl-NL" sz="1200" dirty="0" err="1" smtClean="0"/>
                        <a:t>Marketing-mix</a:t>
                      </a:r>
                      <a:endParaRPr lang="nl-NL" sz="1200" dirty="0" smtClean="0"/>
                    </a:p>
                    <a:p>
                      <a:pPr marL="0" indent="0">
                        <a:buFontTx/>
                        <a:buNone/>
                      </a:pPr>
                      <a:r>
                        <a:rPr lang="nl-NL" sz="1200" dirty="0" smtClean="0"/>
                        <a:t>- </a:t>
                      </a:r>
                      <a:r>
                        <a:rPr lang="nl-NL" sz="1200" dirty="0" err="1" smtClean="0"/>
                        <a:t>Organization</a:t>
                      </a:r>
                      <a:endParaRPr lang="nl-NL" sz="1200" dirty="0" smtClean="0"/>
                    </a:p>
                    <a:p>
                      <a:pPr marL="0" indent="0">
                        <a:buFontTx/>
                        <a:buNone/>
                      </a:pPr>
                      <a:r>
                        <a:rPr lang="nl-NL" sz="1200" dirty="0" smtClean="0"/>
                        <a:t>- Supply chain</a:t>
                      </a:r>
                    </a:p>
                  </a:txBody>
                  <a:tcPr/>
                </a:tc>
                <a:tc>
                  <a:txBody>
                    <a:bodyPr/>
                    <a:lstStyle/>
                    <a:p>
                      <a:r>
                        <a:rPr lang="en-GB" sz="1200" dirty="0" err="1" smtClean="0"/>
                        <a:t>Dickmann’s</a:t>
                      </a:r>
                      <a:r>
                        <a:rPr lang="en-GB" sz="1200" dirty="0" smtClean="0"/>
                        <a:t> Van project</a:t>
                      </a:r>
                    </a:p>
                    <a:p>
                      <a:endParaRPr lang="nl-NL" sz="1200" dirty="0"/>
                    </a:p>
                  </a:txBody>
                  <a:tcPr/>
                </a:tc>
                <a:extLst>
                  <a:ext uri="{0D108BD9-81ED-4DB2-BD59-A6C34878D82A}">
                    <a16:rowId xmlns:a16="http://schemas.microsoft.com/office/drawing/2014/main" val="10001"/>
                  </a:ext>
                </a:extLst>
              </a:tr>
              <a:tr h="1612279">
                <a:tc>
                  <a:txBody>
                    <a:bodyPr/>
                    <a:lstStyle/>
                    <a:p>
                      <a:r>
                        <a:rPr lang="en-GB" sz="1400" b="1" dirty="0" smtClean="0">
                          <a:solidFill>
                            <a:srgbClr val="0070C0"/>
                          </a:solidFill>
                        </a:rPr>
                        <a:t>2. Technology</a:t>
                      </a:r>
                      <a:r>
                        <a:rPr lang="en-GB" sz="1400" b="1" baseline="0" dirty="0" smtClean="0">
                          <a:solidFill>
                            <a:srgbClr val="0070C0"/>
                          </a:solidFill>
                        </a:rPr>
                        <a:t> level</a:t>
                      </a:r>
                    </a:p>
                    <a:p>
                      <a:endParaRPr lang="en-GB" baseline="0" dirty="0" smtClean="0"/>
                    </a:p>
                    <a:p>
                      <a:endParaRPr lang="en-GB" baseline="0" dirty="0" smtClean="0"/>
                    </a:p>
                    <a:p>
                      <a:endParaRPr lang="en-GB" dirty="0" smtClean="0"/>
                    </a:p>
                  </a:txBody>
                  <a:tcPr/>
                </a:tc>
                <a:tc>
                  <a:txBody>
                    <a:bodyPr/>
                    <a:lstStyle/>
                    <a:p>
                      <a:r>
                        <a:rPr lang="nl-NL" sz="1200" dirty="0" err="1" smtClean="0"/>
                        <a:t>Generic</a:t>
                      </a:r>
                      <a:r>
                        <a:rPr lang="nl-NL" sz="1200" dirty="0" smtClean="0"/>
                        <a:t>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baseline="0" dirty="0" smtClean="0"/>
                        <a:t>(decades)</a:t>
                      </a:r>
                      <a:r>
                        <a:rPr lang="nl-NL"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smtClean="0"/>
                        <a:t>(e.g. mobile </a:t>
                      </a:r>
                      <a:r>
                        <a:rPr lang="nl-NL" sz="1200" dirty="0" err="1" smtClean="0"/>
                        <a:t>phone</a:t>
                      </a:r>
                      <a:r>
                        <a:rPr lang="nl-NL" sz="1200" dirty="0" smtClean="0"/>
                        <a:t> in </a:t>
                      </a:r>
                      <a:r>
                        <a:rPr lang="nl-NL" sz="1200" dirty="0" err="1" smtClean="0"/>
                        <a:t>general</a:t>
                      </a:r>
                      <a:r>
                        <a:rPr lang="nl-NL" sz="1200" dirty="0" smtClean="0"/>
                        <a:t>)</a:t>
                      </a:r>
                    </a:p>
                    <a:p>
                      <a:endParaRPr lang="nl-NL" sz="1200" i="1" dirty="0"/>
                    </a:p>
                  </a:txBody>
                  <a:tcPr/>
                </a:tc>
                <a:tc>
                  <a:txBody>
                    <a:bodyPr/>
                    <a:lstStyle/>
                    <a:p>
                      <a:r>
                        <a:rPr lang="nl-NL" sz="1200" dirty="0" smtClean="0"/>
                        <a:t>Cluster of </a:t>
                      </a:r>
                      <a:r>
                        <a:rPr lang="nl-NL" sz="1200" dirty="0" err="1" smtClean="0"/>
                        <a:t>organizations</a:t>
                      </a:r>
                      <a:r>
                        <a:rPr lang="nl-NL" sz="1200" dirty="0" smtClean="0"/>
                        <a:t> in </a:t>
                      </a:r>
                      <a:r>
                        <a:rPr lang="nl-NL" sz="1200" dirty="0" err="1" smtClean="0"/>
                        <a:t>industry</a:t>
                      </a:r>
                      <a:r>
                        <a:rPr lang="nl-NL" sz="1200" dirty="0" smtClean="0"/>
                        <a:t> in parallel or in </a:t>
                      </a:r>
                      <a:r>
                        <a:rPr lang="nl-NL" sz="1200" dirty="0" err="1" smtClean="0"/>
                        <a:t>sequence</a:t>
                      </a:r>
                      <a:r>
                        <a:rPr lang="nl-NL" sz="1200" dirty="0" smtClean="0"/>
                        <a:t> </a:t>
                      </a:r>
                      <a:r>
                        <a:rPr lang="nl-NL" sz="1200" dirty="0" err="1" smtClean="0"/>
                        <a:t>working</a:t>
                      </a:r>
                      <a:r>
                        <a:rPr lang="nl-NL" sz="1200" dirty="0" smtClean="0"/>
                        <a:t> on </a:t>
                      </a:r>
                      <a:r>
                        <a:rPr lang="nl-NL" sz="1200" dirty="0" err="1" smtClean="0"/>
                        <a:t>similar</a:t>
                      </a:r>
                      <a:r>
                        <a:rPr lang="nl-NL" sz="1200" dirty="0" smtClean="0"/>
                        <a:t> </a:t>
                      </a:r>
                      <a:r>
                        <a:rPr lang="nl-NL" sz="1200" dirty="0" err="1" smtClean="0"/>
                        <a:t>innovation</a:t>
                      </a:r>
                      <a:endParaRPr lang="nl-NL" sz="1200" dirty="0" smtClean="0"/>
                    </a:p>
                  </a:txBody>
                  <a:tcPr/>
                </a:tc>
                <a:tc>
                  <a:txBody>
                    <a:bodyPr/>
                    <a:lstStyle/>
                    <a:p>
                      <a:r>
                        <a:rPr lang="en-GB" sz="1200" dirty="0" smtClean="0"/>
                        <a:t>Innovation 2 = </a:t>
                      </a:r>
                    </a:p>
                    <a:p>
                      <a:r>
                        <a:rPr lang="en-GB" sz="1200" dirty="0" smtClean="0"/>
                        <a:t>New type of product (generic)=</a:t>
                      </a:r>
                      <a:endParaRPr lang="nl-NL" sz="1200" dirty="0" smtClean="0"/>
                    </a:p>
                    <a:p>
                      <a:pPr marL="0" indent="0">
                        <a:buFontTx/>
                        <a:buNone/>
                      </a:pPr>
                      <a:r>
                        <a:rPr lang="en-GB" sz="1200" baseline="0" dirty="0" smtClean="0"/>
                        <a:t>∑ Innovation 1i +</a:t>
                      </a:r>
                    </a:p>
                    <a:p>
                      <a:pPr marL="0" indent="0">
                        <a:buFontTx/>
                        <a:buNone/>
                      </a:pPr>
                      <a:r>
                        <a:rPr lang="en-GB" sz="1200" baseline="0" dirty="0" smtClean="0"/>
                        <a:t>- Complementary p/s</a:t>
                      </a:r>
                    </a:p>
                    <a:p>
                      <a:pPr marL="0" indent="0">
                        <a:buFontTx/>
                        <a:buNone/>
                      </a:pPr>
                      <a:r>
                        <a:rPr lang="en-GB" sz="1200" baseline="0" dirty="0" smtClean="0"/>
                        <a:t>- Network of org’s</a:t>
                      </a:r>
                    </a:p>
                    <a:p>
                      <a:pPr marL="0" indent="0">
                        <a:buFontTx/>
                        <a:buNone/>
                      </a:pPr>
                      <a:r>
                        <a:rPr lang="en-GB" sz="1200" baseline="0" dirty="0" smtClean="0"/>
                        <a:t>- Customers</a:t>
                      </a:r>
                    </a:p>
                    <a:p>
                      <a:pPr marL="0" indent="0">
                        <a:buFontTx/>
                        <a:buNone/>
                      </a:pPr>
                      <a:r>
                        <a:rPr lang="en-GB" sz="1200" baseline="0" dirty="0" smtClean="0"/>
                        <a:t>- Institutions</a:t>
                      </a:r>
                      <a:endParaRPr lang="nl-NL" sz="1200" dirty="0"/>
                    </a:p>
                  </a:txBody>
                  <a:tcPr/>
                </a:tc>
                <a:tc>
                  <a:txBody>
                    <a:bodyPr/>
                    <a:lstStyle/>
                    <a:p>
                      <a:pPr marL="0" indent="0">
                        <a:buFontTx/>
                        <a:buNone/>
                      </a:pPr>
                      <a:r>
                        <a:rPr lang="en-GB" sz="1200" dirty="0" smtClean="0"/>
                        <a:t>Pattern for Autonomous vehicles; pattern for autonomous ships.</a:t>
                      </a:r>
                    </a:p>
                  </a:txBody>
                  <a:tcPr/>
                </a:tc>
                <a:extLst>
                  <a:ext uri="{0D108BD9-81ED-4DB2-BD59-A6C34878D82A}">
                    <a16:rowId xmlns:a16="http://schemas.microsoft.com/office/drawing/2014/main" val="10002"/>
                  </a:ext>
                </a:extLst>
              </a:tr>
              <a:tr h="1226077">
                <a:tc>
                  <a:txBody>
                    <a:bodyPr/>
                    <a:lstStyle/>
                    <a:p>
                      <a:r>
                        <a:rPr lang="en-GB" sz="1400" b="1" dirty="0" smtClean="0">
                          <a:solidFill>
                            <a:srgbClr val="0070C0"/>
                          </a:solidFill>
                        </a:rPr>
                        <a:t>3</a:t>
                      </a:r>
                      <a:r>
                        <a:rPr lang="en-GB" sz="1400" b="1" smtClean="0">
                          <a:solidFill>
                            <a:srgbClr val="0070C0"/>
                          </a:solidFill>
                        </a:rPr>
                        <a:t>.  </a:t>
                      </a:r>
                      <a:r>
                        <a:rPr lang="en-GB" sz="1400" b="1" dirty="0" smtClean="0">
                          <a:solidFill>
                            <a:srgbClr val="0070C0"/>
                          </a:solidFill>
                        </a:rPr>
                        <a:t>level</a:t>
                      </a:r>
                    </a:p>
                    <a:p>
                      <a:endParaRPr lang="en-GB" dirty="0" smtClean="0"/>
                    </a:p>
                    <a:p>
                      <a:endParaRPr lang="en-GB" dirty="0" smtClean="0"/>
                    </a:p>
                    <a:p>
                      <a:endParaRPr lang="nl-NL" dirty="0"/>
                    </a:p>
                  </a:txBody>
                  <a:tcPr/>
                </a:tc>
                <a:tc>
                  <a:txBody>
                    <a:bodyPr/>
                    <a:lstStyle/>
                    <a:p>
                      <a:r>
                        <a:rPr lang="en-GB" sz="1200" dirty="0" smtClean="0"/>
                        <a:t>Set of related </a:t>
                      </a:r>
                    </a:p>
                    <a:p>
                      <a:r>
                        <a:rPr lang="en-GB" sz="1200" dirty="0" smtClean="0"/>
                        <a:t>technologies</a:t>
                      </a: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dirty="0" smtClean="0"/>
                        <a:t>(</a:t>
                      </a:r>
                      <a:r>
                        <a:rPr lang="nl-NL" sz="1200" i="1" dirty="0" err="1" smtClean="0"/>
                        <a:t>century</a:t>
                      </a:r>
                      <a:r>
                        <a:rPr lang="nl-NL" sz="1200" i="1" dirty="0" smtClean="0"/>
                        <a:t>)</a:t>
                      </a:r>
                      <a:r>
                        <a:rPr lang="nl-NL"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smtClean="0"/>
                        <a:t>(e.g. </a:t>
                      </a:r>
                      <a:r>
                        <a:rPr lang="nl-NL" sz="1200" dirty="0" err="1" smtClean="0"/>
                        <a:t>tele</a:t>
                      </a:r>
                      <a:r>
                        <a:rPr lang="nl-NL" sz="1200" dirty="0" smtClean="0"/>
                        <a:t>- </a:t>
                      </a:r>
                      <a:r>
                        <a:rPr lang="nl-NL" sz="1200" dirty="0" err="1" smtClean="0"/>
                        <a:t>communication</a:t>
                      </a:r>
                      <a:r>
                        <a:rPr lang="nl-NL" sz="1200" dirty="0" smtClean="0"/>
                        <a:t>)</a:t>
                      </a:r>
                      <a:endParaRPr lang="nl-NL" sz="1200" i="1" dirty="0"/>
                    </a:p>
                  </a:txBody>
                  <a:tcPr/>
                </a:tc>
                <a:tc>
                  <a:txBody>
                    <a:bodyPr/>
                    <a:lstStyle/>
                    <a:p>
                      <a:r>
                        <a:rPr lang="nl-NL" sz="1200" dirty="0" err="1" smtClean="0"/>
                        <a:t>Industry</a:t>
                      </a:r>
                      <a:r>
                        <a:rPr lang="nl-NL" sz="1200" dirty="0" smtClean="0"/>
                        <a:t>, (or a </a:t>
                      </a:r>
                      <a:r>
                        <a:rPr lang="nl-NL" sz="1200" dirty="0" err="1" smtClean="0"/>
                        <a:t>combination</a:t>
                      </a:r>
                      <a:r>
                        <a:rPr lang="nl-NL" sz="1200" dirty="0" smtClean="0"/>
                        <a:t> of </a:t>
                      </a:r>
                      <a:r>
                        <a:rPr lang="nl-NL" sz="1200" dirty="0" err="1" smtClean="0"/>
                        <a:t>industries</a:t>
                      </a:r>
                      <a:r>
                        <a:rPr lang="nl-NL" sz="1200" dirty="0" smtClean="0"/>
                        <a:t>)</a:t>
                      </a:r>
                    </a:p>
                    <a:p>
                      <a:r>
                        <a:rPr lang="nl-NL" sz="1200" dirty="0" smtClean="0"/>
                        <a:t>Multiple clusters of </a:t>
                      </a:r>
                      <a:r>
                        <a:rPr lang="nl-NL" sz="1200" dirty="0" err="1" smtClean="0"/>
                        <a:t>organizations</a:t>
                      </a:r>
                      <a:r>
                        <a:rPr lang="nl-NL" sz="1200" dirty="0" smtClean="0"/>
                        <a:t> </a:t>
                      </a:r>
                      <a:r>
                        <a:rPr lang="nl-NL" sz="1200" dirty="0" err="1" smtClean="0"/>
                        <a:t>working</a:t>
                      </a:r>
                      <a:r>
                        <a:rPr lang="nl-NL" sz="1200" dirty="0" smtClean="0"/>
                        <a:t> on </a:t>
                      </a:r>
                      <a:r>
                        <a:rPr lang="nl-NL" sz="1200" dirty="0" err="1" smtClean="0"/>
                        <a:t>related</a:t>
                      </a:r>
                      <a:r>
                        <a:rPr lang="nl-NL" sz="1200" baseline="0" dirty="0" smtClean="0"/>
                        <a:t> </a:t>
                      </a:r>
                      <a:r>
                        <a:rPr lang="nl-NL" sz="1200" baseline="0" dirty="0" err="1" smtClean="0"/>
                        <a:t>products</a:t>
                      </a:r>
                      <a:endParaRPr lang="nl-NL" sz="1200" dirty="0" smtClean="0"/>
                    </a:p>
                  </a:txBody>
                  <a:tcPr/>
                </a:tc>
                <a:tc>
                  <a:txBody>
                    <a:bodyPr/>
                    <a:lstStyle/>
                    <a:p>
                      <a:r>
                        <a:rPr lang="en-GB" sz="1200" dirty="0" smtClean="0"/>
                        <a:t>Inventions and </a:t>
                      </a:r>
                    </a:p>
                    <a:p>
                      <a:r>
                        <a:rPr lang="en-GB" sz="1200" dirty="0" smtClean="0"/>
                        <a:t>New patterns</a:t>
                      </a:r>
                    </a:p>
                    <a:p>
                      <a:r>
                        <a:rPr lang="en-GB" sz="1200" dirty="0" smtClean="0"/>
                        <a:t>How patterns influence each</a:t>
                      </a:r>
                      <a:r>
                        <a:rPr lang="en-GB" sz="1200" baseline="0" dirty="0" smtClean="0"/>
                        <a:t> other and can be combined in new patterns</a:t>
                      </a:r>
                      <a:endParaRPr lang="en-GB" sz="1200" dirty="0" smtClean="0"/>
                    </a:p>
                    <a:p>
                      <a:endParaRPr lang="nl-NL" sz="1200" dirty="0"/>
                    </a:p>
                  </a:txBody>
                  <a:tcPr/>
                </a:tc>
                <a:tc>
                  <a:txBody>
                    <a:bodyPr/>
                    <a:lstStyle/>
                    <a:p>
                      <a:r>
                        <a:rPr lang="nl-NL" sz="1200" dirty="0" err="1" smtClean="0"/>
                        <a:t>Autonomous</a:t>
                      </a:r>
                      <a:r>
                        <a:rPr lang="nl-NL" sz="1200" dirty="0" smtClean="0"/>
                        <a:t> systems</a:t>
                      </a:r>
                    </a:p>
                    <a:p>
                      <a:r>
                        <a:rPr lang="nl-NL" sz="1200" dirty="0" smtClean="0"/>
                        <a:t>(</a:t>
                      </a:r>
                      <a:r>
                        <a:rPr lang="nl-NL" sz="1200" dirty="0" err="1" smtClean="0"/>
                        <a:t>cars</a:t>
                      </a:r>
                      <a:r>
                        <a:rPr lang="nl-NL" sz="1200" dirty="0" smtClean="0"/>
                        <a:t>, </a:t>
                      </a:r>
                      <a:r>
                        <a:rPr lang="nl-NL" sz="1200" dirty="0" err="1" smtClean="0"/>
                        <a:t>ships</a:t>
                      </a:r>
                      <a:r>
                        <a:rPr lang="nl-NL" sz="1200" dirty="0" smtClean="0"/>
                        <a:t>, </a:t>
                      </a:r>
                      <a:r>
                        <a:rPr lang="nl-NL" sz="1200" dirty="0" err="1" smtClean="0"/>
                        <a:t>submarines</a:t>
                      </a:r>
                      <a:r>
                        <a:rPr lang="nl-NL" sz="1200" dirty="0" smtClean="0"/>
                        <a:t>, drones,</a:t>
                      </a:r>
                      <a:r>
                        <a:rPr lang="nl-NL" sz="1200" baseline="0" dirty="0" smtClean="0"/>
                        <a:t> robots, </a:t>
                      </a:r>
                      <a:r>
                        <a:rPr lang="nl-NL" sz="1200" baseline="0" dirty="0" err="1" smtClean="0"/>
                        <a:t>etc</a:t>
                      </a:r>
                      <a:r>
                        <a:rPr lang="nl-NL" sz="1200" baseline="0" dirty="0" smtClean="0"/>
                        <a:t>)</a:t>
                      </a:r>
                      <a:endParaRPr lang="nl-NL" sz="1200" dirty="0" smtClean="0"/>
                    </a:p>
                    <a:p>
                      <a:endParaRPr lang="nl-NL" sz="1200" dirty="0"/>
                    </a:p>
                  </a:txBody>
                  <a:tcPr/>
                </a:tc>
                <a:extLst>
                  <a:ext uri="{0D108BD9-81ED-4DB2-BD59-A6C34878D82A}">
                    <a16:rowId xmlns:a16="http://schemas.microsoft.com/office/drawing/2014/main" val="10003"/>
                  </a:ext>
                </a:extLst>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2" y="2236676"/>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260648"/>
            <a:ext cx="8064896" cy="954107"/>
          </a:xfrm>
          <a:prstGeom prst="rect">
            <a:avLst/>
          </a:prstGeom>
          <a:noFill/>
        </p:spPr>
        <p:txBody>
          <a:bodyPr wrap="square" rtlCol="0">
            <a:spAutoFit/>
          </a:bodyPr>
          <a:lstStyle/>
          <a:p>
            <a:r>
              <a:rPr lang="en-GB" sz="2000" dirty="0" smtClean="0">
                <a:solidFill>
                  <a:srgbClr val="002060"/>
                </a:solidFill>
                <a:latin typeface="Tahoma" panose="020B0604030504040204" pitchFamily="34" charset="0"/>
                <a:ea typeface="Tahoma" panose="020B0604030504040204" pitchFamily="34" charset="0"/>
                <a:cs typeface="Tahoma" panose="020B0604030504040204" pitchFamily="34" charset="0"/>
              </a:rPr>
              <a:t>Focus MOT2421: Technological innovation as a complex phenomenon</a:t>
            </a:r>
          </a:p>
          <a:p>
            <a:pPr marL="342900" indent="-34290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Many actors factors interact over time: company perspective.</a:t>
            </a:r>
          </a:p>
          <a:p>
            <a:pPr marL="342900" indent="-34290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different levels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09" y="4941168"/>
            <a:ext cx="1379332" cy="6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42" y="3561969"/>
            <a:ext cx="165893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2338" y="2060848"/>
            <a:ext cx="808094" cy="694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21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57202" y="476672"/>
            <a:ext cx="8229600" cy="1490133"/>
          </a:xfrm>
        </p:spPr>
        <p:txBody>
          <a:bodyPr/>
          <a:lstStyle/>
          <a:p>
            <a:endParaRPr lang="en-US" dirty="0"/>
          </a:p>
        </p:txBody>
      </p:sp>
      <p:sp>
        <p:nvSpPr>
          <p:cNvPr id="3" name="Content Placeholder 2"/>
          <p:cNvSpPr>
            <a:spLocks noGrp="1"/>
          </p:cNvSpPr>
          <p:nvPr>
            <p:ph idx="1"/>
          </p:nvPr>
        </p:nvSpPr>
        <p:spPr>
          <a:xfrm>
            <a:off x="431713" y="1628800"/>
            <a:ext cx="8229599" cy="4844945"/>
          </a:xfrm>
        </p:spPr>
        <p:txBody>
          <a:bodyPr>
            <a:normAutofit fontScale="92500" lnSpcReduction="10000"/>
          </a:bodyPr>
          <a:lstStyle/>
          <a:p>
            <a:pPr indent="0"/>
            <a:r>
              <a:rPr lang="en-US" sz="2000" b="1" dirty="0" smtClean="0">
                <a:solidFill>
                  <a:schemeClr val="tx1"/>
                </a:solidFill>
              </a:rPr>
              <a:t>Project aspects</a:t>
            </a:r>
          </a:p>
          <a:p>
            <a:pPr marL="1085850" lvl="1" indent="-342900">
              <a:buFont typeface="+mj-lt"/>
              <a:buAutoNum type="arabicPeriod"/>
            </a:pPr>
            <a:r>
              <a:rPr lang="en-US" sz="1800" dirty="0" smtClean="0">
                <a:solidFill>
                  <a:srgbClr val="000000"/>
                </a:solidFill>
              </a:rPr>
              <a:t>Overview types of innovation projects</a:t>
            </a:r>
          </a:p>
          <a:p>
            <a:pPr marL="1085850" lvl="1" indent="-342900">
              <a:buFont typeface="+mj-lt"/>
              <a:buAutoNum type="arabicPeriod"/>
            </a:pPr>
            <a:r>
              <a:rPr lang="en-US" sz="1800" dirty="0" smtClean="0">
                <a:solidFill>
                  <a:srgbClr val="000000"/>
                </a:solidFill>
              </a:rPr>
              <a:t>Stage-gate</a:t>
            </a:r>
          </a:p>
          <a:p>
            <a:pPr marL="1085850" lvl="1" indent="-342900">
              <a:buFont typeface="+mj-lt"/>
              <a:buAutoNum type="arabicPeriod"/>
            </a:pPr>
            <a:r>
              <a:rPr lang="en-US" sz="1800" dirty="0" smtClean="0">
                <a:solidFill>
                  <a:srgbClr val="000000"/>
                </a:solidFill>
              </a:rPr>
              <a:t>Scrum</a:t>
            </a:r>
          </a:p>
          <a:p>
            <a:pPr marL="1085850" lvl="1" indent="-342900">
              <a:buFont typeface="+mj-lt"/>
              <a:buAutoNum type="arabicPeriod"/>
            </a:pPr>
            <a:r>
              <a:rPr lang="en-US" sz="1800" dirty="0" smtClean="0">
                <a:solidFill>
                  <a:srgbClr val="000000"/>
                </a:solidFill>
              </a:rPr>
              <a:t>Comparison</a:t>
            </a:r>
          </a:p>
          <a:p>
            <a:pPr marL="1085850" lvl="1" indent="-342900">
              <a:buFont typeface="+mj-lt"/>
              <a:buAutoNum type="arabicPeriod"/>
            </a:pPr>
            <a:r>
              <a:rPr lang="en-US" sz="1800" dirty="0" smtClean="0">
                <a:solidFill>
                  <a:srgbClr val="000000"/>
                </a:solidFill>
              </a:rPr>
              <a:t>Product </a:t>
            </a:r>
            <a:r>
              <a:rPr lang="en-US" sz="1800" dirty="0">
                <a:solidFill>
                  <a:srgbClr val="000000"/>
                </a:solidFill>
              </a:rPr>
              <a:t>innovation and its alternatives</a:t>
            </a:r>
          </a:p>
          <a:p>
            <a:pPr marL="1085850" lvl="1" indent="-342900">
              <a:buFont typeface="+mj-lt"/>
              <a:buAutoNum type="arabicPeriod"/>
            </a:pPr>
            <a:r>
              <a:rPr lang="en-US" sz="1800" dirty="0" smtClean="0">
                <a:solidFill>
                  <a:srgbClr val="000000"/>
                </a:solidFill>
              </a:rPr>
              <a:t>Evolution </a:t>
            </a:r>
            <a:r>
              <a:rPr lang="en-US" sz="1800" dirty="0">
                <a:solidFill>
                  <a:srgbClr val="000000"/>
                </a:solidFill>
              </a:rPr>
              <a:t>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endParaRPr lang="en-US" sz="1800" dirty="0" smtClean="0">
              <a:solidFill>
                <a:srgbClr val="000000"/>
              </a:solidFill>
            </a:endParaRPr>
          </a:p>
          <a:p>
            <a:pPr indent="0"/>
            <a:endParaRPr lang="en-US" sz="2000" dirty="0" smtClean="0">
              <a:solidFill>
                <a:srgbClr val="0070C0"/>
              </a:solidFill>
            </a:endParaRPr>
          </a:p>
          <a:p>
            <a:pPr indent="0"/>
            <a:endParaRPr lang="en-US" sz="2000" dirty="0" smtClean="0">
              <a:solidFill>
                <a:srgbClr val="0070C0"/>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8791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animEffect transition="in" filter="blinds(horizontal)">
                                      <p:cBhvr>
                                        <p:cTn id="33"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395537" y="745975"/>
            <a:ext cx="6984776" cy="5131297"/>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71057" y="332656"/>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31713" y="1628801"/>
            <a:ext cx="8255089" cy="4752528"/>
          </a:xfrm>
        </p:spPr>
        <p:txBody>
          <a:bodyPr>
            <a:normAutofit/>
          </a:bodyPr>
          <a:lstStyle/>
          <a:p>
            <a:pPr lvl="1" indent="0">
              <a:buNone/>
            </a:pPr>
            <a:endParaRPr lang="en-US" sz="1800" dirty="0" smtClean="0">
              <a:solidFill>
                <a:srgbClr val="000000"/>
              </a:solidFill>
            </a:endParaRPr>
          </a:p>
          <a:p>
            <a:pPr indent="0"/>
            <a:endParaRPr lang="en-US" sz="2000" dirty="0" smtClean="0">
              <a:solidFill>
                <a:srgbClr val="0070C0"/>
              </a:solidFill>
            </a:endParaRPr>
          </a:p>
          <a:p>
            <a:pPr indent="0"/>
            <a:endParaRPr lang="en-US" sz="2000" dirty="0" smtClean="0">
              <a:solidFill>
                <a:srgbClr val="0070C0"/>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215683563"/>
              </p:ext>
            </p:extLst>
          </p:nvPr>
        </p:nvGraphicFramePr>
        <p:xfrm>
          <a:off x="1115617" y="1340768"/>
          <a:ext cx="5544616" cy="4424680"/>
        </p:xfrm>
        <a:graphic>
          <a:graphicData uri="http://schemas.openxmlformats.org/drawingml/2006/table">
            <a:tbl>
              <a:tblPr firstRow="1" bandRow="1">
                <a:tableStyleId>{1E171933-4619-4E11-9A3F-F7608DF75F80}</a:tableStyleId>
              </a:tblPr>
              <a:tblGrid>
                <a:gridCol w="2261619">
                  <a:extLst>
                    <a:ext uri="{9D8B030D-6E8A-4147-A177-3AD203B41FA5}">
                      <a16:colId xmlns:a16="http://schemas.microsoft.com/office/drawing/2014/main" val="2500605379"/>
                    </a:ext>
                  </a:extLst>
                </a:gridCol>
                <a:gridCol w="3282997">
                  <a:extLst>
                    <a:ext uri="{9D8B030D-6E8A-4147-A177-3AD203B41FA5}">
                      <a16:colId xmlns:a16="http://schemas.microsoft.com/office/drawing/2014/main" val="2940134432"/>
                    </a:ext>
                  </a:extLst>
                </a:gridCol>
              </a:tblGrid>
              <a:tr h="370840">
                <a:tc>
                  <a:txBody>
                    <a:bodyPr/>
                    <a:lstStyle/>
                    <a:p>
                      <a:r>
                        <a:rPr lang="en-GB" sz="1600" dirty="0" smtClean="0"/>
                        <a:t>Topic</a:t>
                      </a:r>
                      <a:endParaRPr lang="en-GB" sz="1600" dirty="0"/>
                    </a:p>
                  </a:txBody>
                  <a:tcPr/>
                </a:tc>
                <a:tc>
                  <a:txBody>
                    <a:bodyPr/>
                    <a:lstStyle/>
                    <a:p>
                      <a:r>
                        <a:rPr lang="en-GB" sz="1600" dirty="0" smtClean="0"/>
                        <a:t>Source</a:t>
                      </a:r>
                      <a:r>
                        <a:rPr lang="en-GB" sz="1600" baseline="0" dirty="0" smtClean="0"/>
                        <a:t> to study</a:t>
                      </a:r>
                      <a:endParaRPr lang="en-GB" sz="1600" dirty="0"/>
                    </a:p>
                  </a:txBody>
                  <a:tcPr/>
                </a:tc>
                <a:extLst>
                  <a:ext uri="{0D108BD9-81ED-4DB2-BD59-A6C34878D82A}">
                    <a16:rowId xmlns:a16="http://schemas.microsoft.com/office/drawing/2014/main" val="96625827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dirty="0" smtClean="0"/>
                        <a:t>Overview innovation projects</a:t>
                      </a:r>
                      <a:endParaRPr lang="en-GB" sz="1600" dirty="0"/>
                    </a:p>
                  </a:txBody>
                  <a:tcPr/>
                </a:tc>
                <a:tc>
                  <a:txBody>
                    <a:bodyPr/>
                    <a:lstStyle/>
                    <a:p>
                      <a:r>
                        <a:rPr lang="en-US" sz="1600" dirty="0" smtClean="0"/>
                        <a:t>slides</a:t>
                      </a:r>
                    </a:p>
                  </a:txBody>
                  <a:tcPr/>
                </a:tc>
                <a:extLst>
                  <a:ext uri="{0D108BD9-81ED-4DB2-BD59-A6C34878D82A}">
                    <a16:rowId xmlns:a16="http://schemas.microsoft.com/office/drawing/2014/main" val="247408206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rPr>
                        <a:t>Stage-gate</a:t>
                      </a:r>
                      <a:endParaRPr lang="en-GB" sz="1600" dirty="0"/>
                    </a:p>
                  </a:txBody>
                  <a:tcPr/>
                </a:tc>
                <a:tc>
                  <a:txBody>
                    <a:bodyPr/>
                    <a:lstStyle/>
                    <a:p>
                      <a:r>
                        <a:rPr lang="en-US" sz="1600" dirty="0" smtClean="0"/>
                        <a:t>Cooper (1990) article on the stage-gate process </a:t>
                      </a:r>
                    </a:p>
                  </a:txBody>
                  <a:tcPr/>
                </a:tc>
                <a:extLst>
                  <a:ext uri="{0D108BD9-81ED-4DB2-BD59-A6C34878D82A}">
                    <a16:rowId xmlns:a16="http://schemas.microsoft.com/office/drawing/2014/main" val="9865338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rPr>
                        <a:t>Scrum</a:t>
                      </a:r>
                      <a:endParaRPr lang="en-GB" sz="1600" dirty="0"/>
                    </a:p>
                  </a:txBody>
                  <a:tcPr/>
                </a:tc>
                <a:tc>
                  <a:txBody>
                    <a:bodyPr/>
                    <a:lstStyle/>
                    <a:p>
                      <a:r>
                        <a:rPr lang="en-US" sz="1600" dirty="0" err="1" smtClean="0"/>
                        <a:t>Szalvay</a:t>
                      </a:r>
                      <a:r>
                        <a:rPr lang="en-US" sz="1600" dirty="0" smtClean="0"/>
                        <a:t> (2004) on agile software development</a:t>
                      </a:r>
                      <a:endParaRPr lang="en-GB" sz="1600" dirty="0"/>
                    </a:p>
                  </a:txBody>
                  <a:tcPr/>
                </a:tc>
                <a:extLst>
                  <a:ext uri="{0D108BD9-81ED-4DB2-BD59-A6C34878D82A}">
                    <a16:rowId xmlns:a16="http://schemas.microsoft.com/office/drawing/2014/main" val="21563867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rPr>
                        <a:t>Comparison</a:t>
                      </a:r>
                      <a:endParaRPr lang="en-GB" sz="1600" dirty="0"/>
                    </a:p>
                  </a:txBody>
                  <a:tcPr/>
                </a:tc>
                <a:tc>
                  <a:txBody>
                    <a:bodyPr/>
                    <a:lstStyle/>
                    <a:p>
                      <a:r>
                        <a:rPr lang="en-US" sz="1600" dirty="0" smtClean="0"/>
                        <a:t>Different approaches to cope with the same trends</a:t>
                      </a:r>
                      <a:endParaRPr lang="en-GB" sz="1600" dirty="0"/>
                    </a:p>
                  </a:txBody>
                  <a:tcPr/>
                </a:tc>
                <a:extLst>
                  <a:ext uri="{0D108BD9-81ED-4DB2-BD59-A6C34878D82A}">
                    <a16:rowId xmlns:a16="http://schemas.microsoft.com/office/drawing/2014/main" val="24295000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rPr>
                        <a:t>Product innovation and its alternatives</a:t>
                      </a:r>
                      <a:endParaRPr lang="en-GB" sz="1600" dirty="0"/>
                    </a:p>
                  </a:txBody>
                  <a:tcPr/>
                </a:tc>
                <a:tc>
                  <a:txBody>
                    <a:bodyPr/>
                    <a:lstStyle/>
                    <a:p>
                      <a:r>
                        <a:rPr lang="en-GB" sz="1600" dirty="0" smtClean="0"/>
                        <a:t>slides</a:t>
                      </a:r>
                      <a:endParaRPr lang="en-GB" sz="1600" dirty="0"/>
                    </a:p>
                  </a:txBody>
                  <a:tcPr/>
                </a:tc>
                <a:extLst>
                  <a:ext uri="{0D108BD9-81ED-4DB2-BD59-A6C34878D82A}">
                    <a16:rowId xmlns:a16="http://schemas.microsoft.com/office/drawing/2014/main" val="2205044861"/>
                  </a:ext>
                </a:extLst>
              </a:tr>
              <a:tr h="370840">
                <a:tc>
                  <a:txBody>
                    <a:bodyPr/>
                    <a:lstStyle/>
                    <a:p>
                      <a:r>
                        <a:rPr lang="en-US" sz="1600" dirty="0" smtClean="0"/>
                        <a:t>Evolution of thinking about innovation</a:t>
                      </a:r>
                      <a:endParaRPr lang="en-GB"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t>The evolution of innovation management over time</a:t>
                      </a:r>
                      <a:endParaRPr lang="en-GB" sz="1600" dirty="0"/>
                    </a:p>
                  </a:txBody>
                  <a:tcPr/>
                </a:tc>
                <a:extLst>
                  <a:ext uri="{0D108BD9-81ED-4DB2-BD59-A6C34878D82A}">
                    <a16:rowId xmlns:a16="http://schemas.microsoft.com/office/drawing/2014/main" val="328024919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rPr>
                        <a:t>Contextual innovation management</a:t>
                      </a:r>
                      <a:endParaRPr lang="en-GB" sz="1600" dirty="0"/>
                    </a:p>
                  </a:txBody>
                  <a:tcPr/>
                </a:tc>
                <a:tc>
                  <a:txBody>
                    <a:bodyPr/>
                    <a:lstStyle/>
                    <a:p>
                      <a:r>
                        <a:rPr lang="en-US" sz="1600" dirty="0" smtClean="0"/>
                        <a:t>Contextual Innovation Management</a:t>
                      </a:r>
                      <a:endParaRPr lang="en-GB" sz="1600" dirty="0"/>
                    </a:p>
                  </a:txBody>
                  <a:tcPr/>
                </a:tc>
                <a:extLst>
                  <a:ext uri="{0D108BD9-81ED-4DB2-BD59-A6C34878D82A}">
                    <a16:rowId xmlns:a16="http://schemas.microsoft.com/office/drawing/2014/main" val="2130652639"/>
                  </a:ext>
                </a:extLst>
              </a:tr>
            </a:tbl>
          </a:graphicData>
        </a:graphic>
      </p:graphicFrame>
    </p:spTree>
    <p:extLst>
      <p:ext uri="{BB962C8B-B14F-4D97-AF65-F5344CB8AC3E}">
        <p14:creationId xmlns:p14="http://schemas.microsoft.com/office/powerpoint/2010/main" val="390148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899591" y="1268760"/>
            <a:ext cx="5760641" cy="3672408"/>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3" name="Content Placeholder 2"/>
          <p:cNvSpPr>
            <a:spLocks noGrp="1"/>
          </p:cNvSpPr>
          <p:nvPr>
            <p:ph idx="1"/>
          </p:nvPr>
        </p:nvSpPr>
        <p:spPr>
          <a:xfrm>
            <a:off x="431713" y="1628801"/>
            <a:ext cx="8255089" cy="4752528"/>
          </a:xfrm>
        </p:spPr>
        <p:txBody>
          <a:bodyPr>
            <a:normAutofit/>
          </a:bodyPr>
          <a:lstStyle/>
          <a:p>
            <a:pPr lvl="1" indent="0">
              <a:buNone/>
            </a:pPr>
            <a:endParaRPr lang="en-US" sz="1800" dirty="0" smtClean="0">
              <a:solidFill>
                <a:srgbClr val="000000"/>
              </a:solidFill>
            </a:endParaRPr>
          </a:p>
          <a:p>
            <a:pPr indent="0"/>
            <a:endParaRPr lang="en-US" sz="2000" dirty="0" smtClean="0">
              <a:solidFill>
                <a:srgbClr val="0070C0"/>
              </a:solidFill>
            </a:endParaRPr>
          </a:p>
          <a:p>
            <a:pPr indent="0"/>
            <a:endParaRPr lang="en-US" sz="2000" dirty="0" smtClean="0">
              <a:solidFill>
                <a:srgbClr val="0070C0"/>
              </a:solidFill>
            </a:endParaRPr>
          </a:p>
          <a:p>
            <a:pPr marL="1200150" lvl="1" indent="-457200">
              <a:buFont typeface="+mj-lt"/>
              <a:buAutoNum type="alphaLcPeriod"/>
            </a:pPr>
            <a:endParaRPr lang="en-US" dirty="0" smtClean="0">
              <a:solidFill>
                <a:srgbClr val="000000"/>
              </a:solidFill>
            </a:endParaRPr>
          </a:p>
          <a:p>
            <a:pPr marL="457200" indent="-457200">
              <a:buFont typeface="+mj-lt"/>
              <a:buAutoNum type="arabicPeriod"/>
            </a:pPr>
            <a:endParaRPr lang="en-US"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
        <p:nvSpPr>
          <p:cNvPr id="7" name="TextBox 6"/>
          <p:cNvSpPr txBox="1"/>
          <p:nvPr/>
        </p:nvSpPr>
        <p:spPr>
          <a:xfrm>
            <a:off x="1187624" y="1700808"/>
            <a:ext cx="5688632" cy="3416320"/>
          </a:xfrm>
          <a:prstGeom prst="rect">
            <a:avLst/>
          </a:prstGeom>
          <a:noFill/>
        </p:spPr>
        <p:txBody>
          <a:bodyPr wrap="square" rtlCol="0">
            <a:spAutoFit/>
          </a:bodyPr>
          <a:lstStyle/>
          <a:p>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Overview types of innovation projects</a:t>
            </a:r>
          </a:p>
          <a:p>
            <a:endPar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Design – Build process</a:t>
            </a:r>
          </a:p>
          <a:p>
            <a:pPr marL="457200" indent="-457200">
              <a:buFont typeface="+mj-lt"/>
              <a:buAutoNum type="arabicPeriod"/>
            </a:pP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Stage gate process</a:t>
            </a:r>
          </a:p>
          <a:p>
            <a:pPr marL="457200" indent="-457200">
              <a:buFont typeface="+mj-lt"/>
              <a:buAutoNum type="arabicPeriod"/>
            </a:pP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Agile – Scrum process</a:t>
            </a:r>
          </a:p>
          <a:p>
            <a:pPr marL="457200" indent="-457200">
              <a:buFont typeface="+mj-lt"/>
              <a:buAutoNum type="arabicPeriod"/>
            </a:pP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Trial and error (Bricolage) process</a:t>
            </a:r>
          </a:p>
          <a:p>
            <a:pPr marL="457200" indent="-457200">
              <a:buFont typeface="+mj-lt"/>
              <a:buAutoNum type="arabicPeriod"/>
            </a:pP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Platform development process</a:t>
            </a:r>
          </a:p>
          <a:p>
            <a:pPr marL="457200" indent="-457200">
              <a:buFont typeface="+mj-lt"/>
              <a:buAutoNum type="arabicPeriod"/>
            </a:pPr>
            <a:endPar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endParaRPr lang="en-GB"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3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3579" y="3690948"/>
            <a:ext cx="4572000" cy="1938362"/>
            <a:chOff x="273579" y="3690948"/>
            <a:chExt cx="4572000" cy="1938362"/>
          </a:xfrm>
        </p:grpSpPr>
        <p:pic>
          <p:nvPicPr>
            <p:cNvPr id="2" name="Picture 1"/>
            <p:cNvPicPr>
              <a:picLocks noChangeAspect="1"/>
            </p:cNvPicPr>
            <p:nvPr/>
          </p:nvPicPr>
          <p:blipFill>
            <a:blip r:embed="rId3"/>
            <a:stretch>
              <a:fillRect/>
            </a:stretch>
          </p:blipFill>
          <p:spPr>
            <a:xfrm>
              <a:off x="273579" y="3690948"/>
              <a:ext cx="4023784" cy="1521321"/>
            </a:xfrm>
            <a:prstGeom prst="rect">
              <a:avLst/>
            </a:prstGeom>
          </p:spPr>
        </p:pic>
        <p:sp>
          <p:nvSpPr>
            <p:cNvPr id="3" name="Rectangle 2"/>
            <p:cNvSpPr/>
            <p:nvPr/>
          </p:nvSpPr>
          <p:spPr>
            <a:xfrm>
              <a:off x="273579" y="5229200"/>
              <a:ext cx="4572000" cy="400110"/>
            </a:xfrm>
            <a:prstGeom prst="rect">
              <a:avLst/>
            </a:prstGeom>
          </p:spPr>
          <p:txBody>
            <a:bodyPr>
              <a:spAutoFit/>
            </a:bodyPr>
            <a:lstStyle/>
            <a:p>
              <a:r>
                <a:rPr lang="en-GB" sz="1000" dirty="0">
                  <a:solidFill>
                    <a:srgbClr val="0070C0"/>
                  </a:solidFill>
                  <a:latin typeface="Tahoma" panose="020B0604030504040204" pitchFamily="34" charset="0"/>
                  <a:ea typeface="Tahoma" panose="020B0604030504040204" pitchFamily="34" charset="0"/>
                  <a:cs typeface="Tahoma" panose="020B0604030504040204" pitchFamily="34" charset="0"/>
                </a:rPr>
                <a:t>https://www.horstconstruction.com/news-and-blog/design-build-construction-defined-the-team-process-examples/</a:t>
              </a:r>
            </a:p>
          </p:txBody>
        </p:sp>
      </p:grpSp>
      <p:sp>
        <p:nvSpPr>
          <p:cNvPr id="5" name="Rectangle 4"/>
          <p:cNvSpPr/>
          <p:nvPr/>
        </p:nvSpPr>
        <p:spPr>
          <a:xfrm>
            <a:off x="4845579" y="5212269"/>
            <a:ext cx="4572000" cy="400110"/>
          </a:xfrm>
          <a:prstGeom prst="rect">
            <a:avLst/>
          </a:prstGeom>
        </p:spPr>
        <p:txBody>
          <a:bodyPr>
            <a:spAutoFit/>
          </a:bodyPr>
          <a:lstStyle/>
          <a:p>
            <a:r>
              <a:rPr lang="en-GB" sz="1000" dirty="0">
                <a:solidFill>
                  <a:srgbClr val="0070C0"/>
                </a:solidFill>
                <a:latin typeface="Tahoma" panose="020B0604030504040204" pitchFamily="34" charset="0"/>
                <a:ea typeface="Tahoma" panose="020B0604030504040204" pitchFamily="34" charset="0"/>
                <a:cs typeface="Tahoma" panose="020B0604030504040204" pitchFamily="34" charset="0"/>
              </a:rPr>
              <a:t>https://www.northernconstruction.com/blog/what-are-the-stages-of-a-construction-project/</a:t>
            </a:r>
          </a:p>
        </p:txBody>
      </p:sp>
      <p:graphicFrame>
        <p:nvGraphicFramePr>
          <p:cNvPr id="6" name="Table 5"/>
          <p:cNvGraphicFramePr>
            <a:graphicFrameLocks noGrp="1"/>
          </p:cNvGraphicFramePr>
          <p:nvPr>
            <p:extLst>
              <p:ext uri="{D42A27DB-BD31-4B8C-83A1-F6EECF244321}">
                <p14:modId xmlns:p14="http://schemas.microsoft.com/office/powerpoint/2010/main" val="1472807550"/>
              </p:ext>
            </p:extLst>
          </p:nvPr>
        </p:nvGraphicFramePr>
        <p:xfrm>
          <a:off x="4716016" y="3726533"/>
          <a:ext cx="4176464" cy="1195595"/>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3754117735"/>
                    </a:ext>
                  </a:extLst>
                </a:gridCol>
                <a:gridCol w="2088232">
                  <a:extLst>
                    <a:ext uri="{9D8B030D-6E8A-4147-A177-3AD203B41FA5}">
                      <a16:colId xmlns:a16="http://schemas.microsoft.com/office/drawing/2014/main" val="1904770882"/>
                    </a:ext>
                  </a:extLst>
                </a:gridCol>
              </a:tblGrid>
              <a:tr h="494555">
                <a:tc>
                  <a:txBody>
                    <a:bodyPr/>
                    <a:lstStyle/>
                    <a:p>
                      <a:r>
                        <a:rPr lang="en-GB" sz="1600" dirty="0" smtClean="0">
                          <a:solidFill>
                            <a:schemeClr val="tx1"/>
                          </a:solidFill>
                        </a:rPr>
                        <a:t>Design-Bid-Build</a:t>
                      </a:r>
                      <a:endParaRPr lang="en-GB" sz="1600" dirty="0">
                        <a:solidFill>
                          <a:schemeClr val="tx1"/>
                        </a:solidFill>
                      </a:endParaRPr>
                    </a:p>
                  </a:txBody>
                  <a:tcPr/>
                </a:tc>
                <a:tc>
                  <a:txBody>
                    <a:bodyPr/>
                    <a:lstStyle/>
                    <a:p>
                      <a:r>
                        <a:rPr lang="en-GB" sz="1600" dirty="0" smtClean="0">
                          <a:solidFill>
                            <a:schemeClr val="tx1"/>
                          </a:solidFill>
                        </a:rPr>
                        <a:t>Design-Build</a:t>
                      </a:r>
                      <a:endParaRPr lang="en-GB" sz="1600" dirty="0">
                        <a:solidFill>
                          <a:schemeClr val="tx1"/>
                        </a:solidFill>
                      </a:endParaRPr>
                    </a:p>
                  </a:txBody>
                  <a:tcPr/>
                </a:tc>
                <a:extLst>
                  <a:ext uri="{0D108BD9-81ED-4DB2-BD59-A6C34878D82A}">
                    <a16:rowId xmlns:a16="http://schemas.microsoft.com/office/drawing/2014/main" val="752828805"/>
                  </a:ext>
                </a:extLst>
              </a:tr>
              <a:tr h="370840">
                <a:tc>
                  <a:txBody>
                    <a:bodyPr/>
                    <a:lstStyle/>
                    <a:p>
                      <a:pPr marL="342900" indent="-342900">
                        <a:buFont typeface="+mj-lt"/>
                        <a:buAutoNum type="arabicPeriod"/>
                      </a:pPr>
                      <a:r>
                        <a:rPr lang="en-GB" sz="1000" dirty="0" smtClean="0">
                          <a:solidFill>
                            <a:schemeClr val="tx1"/>
                          </a:solidFill>
                        </a:rPr>
                        <a:t>Step</a:t>
                      </a:r>
                    </a:p>
                    <a:p>
                      <a:pPr marL="342900" indent="-342900">
                        <a:buFont typeface="+mj-lt"/>
                        <a:buAutoNum type="arabicPeriod"/>
                      </a:pPr>
                      <a:r>
                        <a:rPr lang="en-GB" sz="1000" dirty="0" smtClean="0">
                          <a:solidFill>
                            <a:schemeClr val="tx1"/>
                          </a:solidFill>
                        </a:rPr>
                        <a:t>Step</a:t>
                      </a:r>
                    </a:p>
                    <a:p>
                      <a:pPr marL="342900" indent="-342900">
                        <a:buFont typeface="+mj-lt"/>
                        <a:buAutoNum type="arabicPeriod"/>
                      </a:pPr>
                      <a:endParaRPr lang="en-GB" sz="1000" dirty="0" smtClean="0">
                        <a:solidFill>
                          <a:schemeClr val="tx1"/>
                        </a:solidFill>
                      </a:endParaRPr>
                    </a:p>
                    <a:p>
                      <a:pPr marL="342900" indent="-342900">
                        <a:buFont typeface="+mj-lt"/>
                        <a:buAutoNum type="arabicPeriod"/>
                      </a:pPr>
                      <a:endParaRPr lang="en-GB" sz="1000" dirty="0">
                        <a:solidFill>
                          <a:schemeClr val="tx1"/>
                        </a:solidFill>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smtClean="0">
                          <a:ln>
                            <a:noFill/>
                          </a:ln>
                          <a:solidFill>
                            <a:srgbClr val="000000"/>
                          </a:solidFill>
                          <a:effectLst/>
                          <a:uLnTx/>
                          <a:uFillTx/>
                          <a:latin typeface="+mn-lt"/>
                          <a:ea typeface="+mn-ea"/>
                          <a:cs typeface="+mn-cs"/>
                        </a:rPr>
                        <a:t>Step</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smtClean="0">
                          <a:ln>
                            <a:noFill/>
                          </a:ln>
                          <a:solidFill>
                            <a:srgbClr val="000000"/>
                          </a:solidFill>
                          <a:effectLst/>
                          <a:uLnTx/>
                          <a:uFillTx/>
                          <a:latin typeface="+mn-lt"/>
                          <a:ea typeface="+mn-ea"/>
                          <a:cs typeface="+mn-cs"/>
                        </a:rPr>
                        <a:t>Step</a:t>
                      </a:r>
                    </a:p>
                    <a:p>
                      <a:endParaRPr lang="en-GB" dirty="0"/>
                    </a:p>
                  </a:txBody>
                  <a:tcPr/>
                </a:tc>
                <a:extLst>
                  <a:ext uri="{0D108BD9-81ED-4DB2-BD59-A6C34878D82A}">
                    <a16:rowId xmlns:a16="http://schemas.microsoft.com/office/drawing/2014/main" val="2796325510"/>
                  </a:ext>
                </a:extLst>
              </a:tr>
            </a:tbl>
          </a:graphicData>
        </a:graphic>
      </p:graphicFrame>
      <p:pic>
        <p:nvPicPr>
          <p:cNvPr id="7" name="Picture 6"/>
          <p:cNvPicPr>
            <a:picLocks noChangeAspect="1"/>
          </p:cNvPicPr>
          <p:nvPr/>
        </p:nvPicPr>
        <p:blipFill>
          <a:blip r:embed="rId4"/>
          <a:stretch>
            <a:fillRect/>
          </a:stretch>
        </p:blipFill>
        <p:spPr>
          <a:xfrm>
            <a:off x="-4936" y="15734"/>
            <a:ext cx="9148936" cy="6842266"/>
          </a:xfrm>
          <a:prstGeom prst="rect">
            <a:avLst/>
          </a:prstGeom>
        </p:spPr>
      </p:pic>
    </p:spTree>
    <p:extLst>
      <p:ext uri="{BB962C8B-B14F-4D97-AF65-F5344CB8AC3E}">
        <p14:creationId xmlns:p14="http://schemas.microsoft.com/office/powerpoint/2010/main" val="1697363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528" y="548680"/>
            <a:ext cx="4137671" cy="461665"/>
          </a:xfrm>
          <a:prstGeom prst="rect">
            <a:avLst/>
          </a:prstGeom>
        </p:spPr>
        <p:txBody>
          <a:bodyPr wrap="none">
            <a:spAutoFit/>
          </a:bodyPr>
          <a:lstStyle/>
          <a:p>
            <a:pPr marL="457200" lvl="0" indent="-457200">
              <a:buFont typeface="+mj-lt"/>
              <a:buAutoNum type="arabicPeriod"/>
            </a:pPr>
            <a:r>
              <a:rPr lang="en-GB" b="1" dirty="0">
                <a:solidFill>
                  <a:srgbClr val="0070C0"/>
                </a:solidFill>
                <a:latin typeface="Tahoma" panose="020B0604030504040204" pitchFamily="34" charset="0"/>
                <a:ea typeface="Tahoma" panose="020B0604030504040204" pitchFamily="34" charset="0"/>
                <a:cs typeface="Tahoma" panose="020B0604030504040204" pitchFamily="34" charset="0"/>
              </a:rPr>
              <a:t>Design – </a:t>
            </a:r>
            <a:r>
              <a:rPr lang="en-GB" b="1" dirty="0" smtClean="0">
                <a:solidFill>
                  <a:srgbClr val="0070C0"/>
                </a:solidFill>
                <a:latin typeface="Tahoma" panose="020B0604030504040204" pitchFamily="34" charset="0"/>
                <a:ea typeface="Tahoma" panose="020B0604030504040204" pitchFamily="34" charset="0"/>
                <a:cs typeface="Tahoma" panose="020B0604030504040204" pitchFamily="34" charset="0"/>
              </a:rPr>
              <a:t>Build process</a:t>
            </a:r>
            <a:endParaRPr lang="en-GB"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467542" y="4941168"/>
            <a:ext cx="4572000" cy="246221"/>
          </a:xfrm>
          <a:prstGeom prst="rect">
            <a:avLst/>
          </a:prstGeom>
        </p:spPr>
        <p:txBody>
          <a:bodyPr>
            <a:spAutoFit/>
          </a:bodyPr>
          <a:lstStyle/>
          <a:p>
            <a:r>
              <a:rPr lang="en-US" sz="1000" dirty="0">
                <a:solidFill>
                  <a:srgbClr val="0070C0"/>
                </a:solidFill>
                <a:latin typeface="Tahoma" panose="020B0604030504040204" pitchFamily="34" charset="0"/>
                <a:ea typeface="Tahoma" panose="020B0604030504040204" pitchFamily="34" charset="0"/>
                <a:cs typeface="Tahoma" panose="020B0604030504040204" pitchFamily="34" charset="0"/>
              </a:rPr>
              <a:t>https://en.wikipedia.org/wiki/Design%E2%80%93build</a:t>
            </a:r>
          </a:p>
        </p:txBody>
      </p:sp>
      <p:pic>
        <p:nvPicPr>
          <p:cNvPr id="9" name="Picture 8"/>
          <p:cNvPicPr>
            <a:picLocks noChangeAspect="1"/>
          </p:cNvPicPr>
          <p:nvPr/>
        </p:nvPicPr>
        <p:blipFill>
          <a:blip r:embed="rId3"/>
          <a:stretch>
            <a:fillRect/>
          </a:stretch>
        </p:blipFill>
        <p:spPr>
          <a:xfrm>
            <a:off x="107504" y="989241"/>
            <a:ext cx="4270803" cy="1686346"/>
          </a:xfrm>
          <a:prstGeom prst="rect">
            <a:avLst/>
          </a:prstGeom>
        </p:spPr>
      </p:pic>
      <p:pic>
        <p:nvPicPr>
          <p:cNvPr id="10" name="Picture 9"/>
          <p:cNvPicPr>
            <a:picLocks noChangeAspect="1"/>
          </p:cNvPicPr>
          <p:nvPr/>
        </p:nvPicPr>
        <p:blipFill>
          <a:blip r:embed="rId4"/>
          <a:stretch>
            <a:fillRect/>
          </a:stretch>
        </p:blipFill>
        <p:spPr>
          <a:xfrm>
            <a:off x="4283968" y="692696"/>
            <a:ext cx="3816424" cy="194979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98175305"/>
              </p:ext>
            </p:extLst>
          </p:nvPr>
        </p:nvGraphicFramePr>
        <p:xfrm>
          <a:off x="467542" y="2847834"/>
          <a:ext cx="7632851" cy="1554480"/>
        </p:xfrm>
        <a:graphic>
          <a:graphicData uri="http://schemas.openxmlformats.org/drawingml/2006/table">
            <a:tbl>
              <a:tblPr firstRow="1" bandRow="1">
                <a:tableStyleId>{5C22544A-7EE6-4342-B048-85BDC9FD1C3A}</a:tableStyleId>
              </a:tblPr>
              <a:tblGrid>
                <a:gridCol w="7632851">
                  <a:extLst>
                    <a:ext uri="{9D8B030D-6E8A-4147-A177-3AD203B41FA5}">
                      <a16:colId xmlns:a16="http://schemas.microsoft.com/office/drawing/2014/main" val="2517358491"/>
                    </a:ext>
                  </a:extLst>
                </a:gridCol>
              </a:tblGrid>
              <a:tr h="370840">
                <a:tc>
                  <a:txBody>
                    <a:bodyPr/>
                    <a:lstStyle/>
                    <a:p>
                      <a:r>
                        <a:rPr lang="en-US" sz="16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“The design–build procurement route changes the traditional sequence of work. It answers the client's wishes for a single point of responsibility in an attempt to reduce risks and overall costs. Although the use of subcontractors to complete more specialized work is common, the design-build contractor remains the primary contact and primary force behind the work. It is now commonly used in many countries and forms of contracts are widely available.”</a:t>
                      </a:r>
                      <a:endPar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490657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47311000"/>
              </p:ext>
            </p:extLst>
          </p:nvPr>
        </p:nvGraphicFramePr>
        <p:xfrm>
          <a:off x="467541" y="4559417"/>
          <a:ext cx="7632851" cy="370840"/>
        </p:xfrm>
        <a:graphic>
          <a:graphicData uri="http://schemas.openxmlformats.org/drawingml/2006/table">
            <a:tbl>
              <a:tblPr firstRow="1" bandRow="1">
                <a:tableStyleId>{5C22544A-7EE6-4342-B048-85BDC9FD1C3A}</a:tableStyleId>
              </a:tblPr>
              <a:tblGrid>
                <a:gridCol w="7632851">
                  <a:extLst>
                    <a:ext uri="{9D8B030D-6E8A-4147-A177-3AD203B41FA5}">
                      <a16:colId xmlns:a16="http://schemas.microsoft.com/office/drawing/2014/main" val="2517358491"/>
                    </a:ext>
                  </a:extLst>
                </a:gridCol>
              </a:tblGrid>
              <a:tr h="370840">
                <a:tc>
                  <a:txBody>
                    <a:bodyPr/>
                    <a:lstStyle/>
                    <a:p>
                      <a:r>
                        <a:rPr lang="en-US" sz="16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History of these approaches</a:t>
                      </a:r>
                      <a:endPar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649065759"/>
                  </a:ext>
                </a:extLst>
              </a:tr>
            </a:tbl>
          </a:graphicData>
        </a:graphic>
      </p:graphicFrame>
    </p:spTree>
    <p:extLst>
      <p:ext uri="{BB962C8B-B14F-4D97-AF65-F5344CB8AC3E}">
        <p14:creationId xmlns:p14="http://schemas.microsoft.com/office/powerpoint/2010/main" val="3741219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TUD_wit_ENG</Template>
  <TotalTime>12803</TotalTime>
  <Words>3405</Words>
  <Application>Microsoft Office PowerPoint</Application>
  <PresentationFormat>On-screen Show (4:3)</PresentationFormat>
  <Paragraphs>639</Paragraphs>
  <Slides>34</Slides>
  <Notes>34</Notes>
  <HiddenSlides>1</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34</vt:i4>
      </vt:variant>
    </vt:vector>
  </HeadingPairs>
  <TitlesOfParts>
    <vt:vector size="46" baseType="lpstr">
      <vt:lpstr>Arial</vt:lpstr>
      <vt:lpstr>Calibri</vt:lpstr>
      <vt:lpstr>Linux Libertine</vt:lpstr>
      <vt:lpstr>Tahoma</vt:lpstr>
      <vt:lpstr>Times</vt:lpstr>
      <vt:lpstr>Times New Roman</vt:lpstr>
      <vt:lpstr>1_TUD_wit_ENG</vt:lpstr>
      <vt:lpstr>TU_online_basis_19-03</vt:lpstr>
      <vt:lpstr>1_TU_online_basis_19-03</vt:lpstr>
      <vt:lpstr>TUD_wit_ENG</vt:lpstr>
      <vt:lpstr>Default Design</vt:lpstr>
      <vt:lpstr>6_TUD_wit_ENG</vt:lpstr>
      <vt:lpstr>MOT 2421 Emerging  and Breakthrough  Technologies </vt:lpstr>
      <vt:lpstr>PowerPoint Presentation</vt:lpstr>
      <vt:lpstr>PowerPoint Presentation</vt:lpstr>
      <vt:lpstr>PowerPoint Presentation</vt:lpstr>
      <vt:lpstr>PowerPoint Presentation</vt:lpstr>
      <vt:lpstr>MOT 2421 Contents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 2421  Contents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 covered in lecture 2</vt:lpstr>
      <vt:lpstr>Questions?</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Andriessen</dc:creator>
  <cp:lastModifiedBy>Roland Ortt - TBM</cp:lastModifiedBy>
  <cp:revision>511</cp:revision>
  <cp:lastPrinted>2023-05-01T10:46:40Z</cp:lastPrinted>
  <dcterms:created xsi:type="dcterms:W3CDTF">2001-08-28T09:19:22Z</dcterms:created>
  <dcterms:modified xsi:type="dcterms:W3CDTF">2023-05-08T08:42:53Z</dcterms:modified>
</cp:coreProperties>
</file>